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1"/>
  </p:notesMasterIdLst>
  <p:sldIdLst>
    <p:sldId id="256" r:id="rId2"/>
    <p:sldId id="259" r:id="rId3"/>
    <p:sldId id="262" r:id="rId4"/>
    <p:sldId id="261" r:id="rId5"/>
    <p:sldId id="263" r:id="rId6"/>
    <p:sldId id="264" r:id="rId7"/>
    <p:sldId id="265" r:id="rId8"/>
    <p:sldId id="266" r:id="rId9"/>
    <p:sldId id="284" r:id="rId10"/>
    <p:sldId id="285" r:id="rId11"/>
    <p:sldId id="287" r:id="rId12"/>
    <p:sldId id="272" r:id="rId13"/>
    <p:sldId id="277" r:id="rId14"/>
    <p:sldId id="290" r:id="rId15"/>
    <p:sldId id="274" r:id="rId16"/>
    <p:sldId id="276" r:id="rId17"/>
    <p:sldId id="279" r:id="rId18"/>
    <p:sldId id="281" r:id="rId19"/>
    <p:sldId id="280" r:id="rId20"/>
  </p:sldIdLst>
  <p:sldSz cx="18288000" cy="10287000"/>
  <p:notesSz cx="6858000" cy="9144000"/>
  <p:embeddedFontLst>
    <p:embeddedFont>
      <p:font typeface="Cambria Math" panose="02040503050406030204" pitchFamily="18" charset="0"/>
      <p:regular r:id="rId22"/>
    </p:embeddedFont>
    <p:embeddedFont>
      <p:font typeface="Edwardian Script ITC" panose="030303020407070D0804" pitchFamily="66" charset="77"/>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D8"/>
    <a:srgbClr val="4E8F00"/>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704F96-CD07-004F-B06B-0D78A61723B0}" v="802" dt="2024-05-31T14:07:49.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80860" autoAdjust="0"/>
  </p:normalViewPr>
  <p:slideViewPr>
    <p:cSldViewPr>
      <p:cViewPr varScale="1">
        <p:scale>
          <a:sx n="67" d="100"/>
          <a:sy n="67" d="100"/>
        </p:scale>
        <p:origin x="122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D31B6-1942-2E41-A5CB-60EF8C9921CC}" type="datetimeFigureOut">
              <a:rPr lang="en-US" smtClean="0"/>
              <a:t>5/29/24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92C21-5440-E647-BC11-26CF91F67BDE}" type="slidenum">
              <a:rPr lang="en-US" smtClean="0"/>
              <a:t>‹#›</a:t>
            </a:fld>
            <a:endParaRPr lang="en-US"/>
          </a:p>
        </p:txBody>
      </p:sp>
    </p:spTree>
    <p:extLst>
      <p:ext uri="{BB962C8B-B14F-4D97-AF65-F5344CB8AC3E}">
        <p14:creationId xmlns:p14="http://schemas.microsoft.com/office/powerpoint/2010/main" val="175456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Hello everyone, my name is Arash. Today, I am presenting the paper titled "</a:t>
            </a:r>
            <a:r>
              <a:rPr lang="en-US" sz="1200" dirty="0">
                <a:solidFill>
                  <a:srgbClr val="000000"/>
                </a:solidFill>
                <a:latin typeface="Calibri" panose="020F0502020204030204" pitchFamily="34" charset="0"/>
                <a:cs typeface="Calibri" panose="020F0502020204030204" pitchFamily="34" charset="0"/>
              </a:rPr>
              <a:t>Edge-DIRECT</a:t>
            </a:r>
            <a:r>
              <a:rPr lang="en-US" dirty="0">
                <a:latin typeface="Calibri" panose="020F0502020204030204" pitchFamily="34" charset="0"/>
                <a:cs typeface="Calibri" panose="020F0502020204030204" pitchFamily="34" charset="0"/>
              </a:rPr>
              <a:t>”, a joint work sone at the University of Calgary with my colleague Mahdi and my supervisor Prof. Xin Wang.</a:t>
            </a: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DF092C21-5440-E647-BC11-26CF91F67BDE}" type="slidenum">
              <a:rPr lang="en-US" smtClean="0"/>
              <a:t>1</a:t>
            </a:fld>
            <a:endParaRPr lang="en-US"/>
          </a:p>
        </p:txBody>
      </p:sp>
    </p:spTree>
    <p:extLst>
      <p:ext uri="{BB962C8B-B14F-4D97-AF65-F5344CB8AC3E}">
        <p14:creationId xmlns:p14="http://schemas.microsoft.com/office/powerpoint/2010/main" val="273976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encoding starts with forming the time window graph based on the constraints and capturing its underlying structure though graph attention.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Afterwards, the extracted features with the weight of the are passed to a self-attention-based encoder along with the energy consumption and travel time between the nodes as an edge features comprising the time and energy required for traveling between the nodes using a MHA-based encoder capture the dependencies between the nodes. </a:t>
            </a: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DF092C21-5440-E647-BC11-26CF91F67BDE}" type="slidenum">
              <a:rPr lang="en-US" smtClean="0"/>
              <a:t>10</a:t>
            </a:fld>
            <a:endParaRPr lang="en-US"/>
          </a:p>
        </p:txBody>
      </p:sp>
    </p:spTree>
    <p:extLst>
      <p:ext uri="{BB962C8B-B14F-4D97-AF65-F5344CB8AC3E}">
        <p14:creationId xmlns:p14="http://schemas.microsoft.com/office/powerpoint/2010/main" val="23446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Following the encoding process, the node embeddings and the graph embeddings are passed to the decoder.</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The decoding process starts a vehicle selection decoder where the heterogonous features of vehicles captured and passed though an attention-based decoder for selecting a vehicle in the fleet to expand its routes.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Following the vehicle selection decoding, another context embedding is formed to select the next node be visited by the chosen vehicle through another attention-based decoder. </a:t>
            </a:r>
          </a:p>
        </p:txBody>
      </p:sp>
      <p:sp>
        <p:nvSpPr>
          <p:cNvPr id="4" name="Slide Number Placeholder 3"/>
          <p:cNvSpPr>
            <a:spLocks noGrp="1"/>
          </p:cNvSpPr>
          <p:nvPr>
            <p:ph type="sldNum" sz="quarter" idx="5"/>
          </p:nvPr>
        </p:nvSpPr>
        <p:spPr/>
        <p:txBody>
          <a:bodyPr/>
          <a:lstStyle/>
          <a:p>
            <a:fld id="{DF092C21-5440-E647-BC11-26CF91F67BDE}" type="slidenum">
              <a:rPr lang="en-US" smtClean="0"/>
              <a:t>11</a:t>
            </a:fld>
            <a:endParaRPr lang="en-US"/>
          </a:p>
        </p:txBody>
      </p:sp>
    </p:spTree>
    <p:extLst>
      <p:ext uri="{BB962C8B-B14F-4D97-AF65-F5344CB8AC3E}">
        <p14:creationId xmlns:p14="http://schemas.microsoft.com/office/powerpoint/2010/main" val="4114769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We preformed experiments on Edge-DIRECT and 3 baselines, two competitive heuristics VNS/TS and ACO and a SOTA DRL-based method proposed for solving EVRPTW, to address 3 research questions.</a:t>
            </a:r>
          </a:p>
        </p:txBody>
      </p:sp>
      <p:sp>
        <p:nvSpPr>
          <p:cNvPr id="4" name="Slide Number Placeholder 3"/>
          <p:cNvSpPr>
            <a:spLocks noGrp="1"/>
          </p:cNvSpPr>
          <p:nvPr>
            <p:ph type="sldNum" sz="quarter" idx="5"/>
          </p:nvPr>
        </p:nvSpPr>
        <p:spPr/>
        <p:txBody>
          <a:bodyPr/>
          <a:lstStyle/>
          <a:p>
            <a:fld id="{DF092C21-5440-E647-BC11-26CF91F67BDE}" type="slidenum">
              <a:rPr lang="en-US" smtClean="0"/>
              <a:t>12</a:t>
            </a:fld>
            <a:endParaRPr lang="en-US"/>
          </a:p>
        </p:txBody>
      </p:sp>
    </p:spTree>
    <p:extLst>
      <p:ext uri="{BB962C8B-B14F-4D97-AF65-F5344CB8AC3E}">
        <p14:creationId xmlns:p14="http://schemas.microsoft.com/office/powerpoint/2010/main" val="415977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1st how well it perform ...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As perceivable through the table Edge-DIRECT outperforms all 3 in terms of computational time and perform comparability compared to VNS/TS while demonstrating better performance compared to the rest. </a:t>
            </a:r>
          </a:p>
        </p:txBody>
      </p:sp>
      <p:sp>
        <p:nvSpPr>
          <p:cNvPr id="4" name="Slide Number Placeholder 3"/>
          <p:cNvSpPr>
            <a:spLocks noGrp="1"/>
          </p:cNvSpPr>
          <p:nvPr>
            <p:ph type="sldNum" sz="quarter" idx="5"/>
          </p:nvPr>
        </p:nvSpPr>
        <p:spPr/>
        <p:txBody>
          <a:bodyPr/>
          <a:lstStyle/>
          <a:p>
            <a:fld id="{DF092C21-5440-E647-BC11-26CF91F67BDE}" type="slidenum">
              <a:rPr lang="en-US" smtClean="0"/>
              <a:t>13</a:t>
            </a:fld>
            <a:endParaRPr lang="en-US"/>
          </a:p>
        </p:txBody>
      </p:sp>
    </p:spTree>
    <p:extLst>
      <p:ext uri="{BB962C8B-B14F-4D97-AF65-F5344CB8AC3E}">
        <p14:creationId xmlns:p14="http://schemas.microsoft.com/office/powerpoint/2010/main" val="2184044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1st how well it perform ...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As perceivable through the table Edge-DIRECT outperforms all 3 in terms of computational time and perform comparability compared to VNS/TS while demonstrating better performance compared to the rest. </a:t>
            </a:r>
          </a:p>
        </p:txBody>
      </p:sp>
      <p:sp>
        <p:nvSpPr>
          <p:cNvPr id="4" name="Slide Number Placeholder 3"/>
          <p:cNvSpPr>
            <a:spLocks noGrp="1"/>
          </p:cNvSpPr>
          <p:nvPr>
            <p:ph type="sldNum" sz="quarter" idx="5"/>
          </p:nvPr>
        </p:nvSpPr>
        <p:spPr/>
        <p:txBody>
          <a:bodyPr/>
          <a:lstStyle/>
          <a:p>
            <a:fld id="{DF092C21-5440-E647-BC11-26CF91F67BDE}" type="slidenum">
              <a:rPr lang="en-US" smtClean="0"/>
              <a:t>14</a:t>
            </a:fld>
            <a:endParaRPr lang="en-US"/>
          </a:p>
        </p:txBody>
      </p:sp>
    </p:spTree>
    <p:extLst>
      <p:ext uri="{BB962C8B-B14F-4D97-AF65-F5344CB8AC3E}">
        <p14:creationId xmlns:p14="http://schemas.microsoft.com/office/powerpoint/2010/main" val="2125831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The next RQ is related to the contribution of each of one of the module. </a:t>
            </a:r>
          </a:p>
          <a:p>
            <a:r>
              <a:rPr lang="en-US" dirty="0">
                <a:latin typeface="Calibri" panose="020F0502020204030204" pitchFamily="34" charset="0"/>
                <a:cs typeface="Calibri" panose="020F0502020204030204" pitchFamily="34" charset="0"/>
              </a:rPr>
              <a:t>The table demonstrates that the TWE has the highest contribution for decreasing the total cost followed by dual decoder and </a:t>
            </a:r>
            <a:r>
              <a:rPr lang="en-CA" sz="1200" b="0" i="0" u="none" strike="noStrike" dirty="0">
                <a:effectLst/>
                <a:latin typeface="Calibri" panose="020F0502020204030204" pitchFamily="34" charset="0"/>
                <a:cs typeface="Calibri" panose="020F0502020204030204" pitchFamily="34" charset="0"/>
              </a:rPr>
              <a:t>edge-enhanced encoding.</a:t>
            </a: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DF092C21-5440-E647-BC11-26CF91F67BDE}" type="slidenum">
              <a:rPr lang="en-US" smtClean="0"/>
              <a:t>15</a:t>
            </a:fld>
            <a:endParaRPr lang="en-US"/>
          </a:p>
        </p:txBody>
      </p:sp>
    </p:spTree>
    <p:extLst>
      <p:ext uri="{BB962C8B-B14F-4D97-AF65-F5344CB8AC3E}">
        <p14:creationId xmlns:p14="http://schemas.microsoft.com/office/powerpoint/2010/main" val="2269475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In the last RQ we investigate the effect of changing the charging stations to the customers ratios an see that the gap between ED and EV increases as the ration deceased favoring ED.</a:t>
            </a:r>
          </a:p>
        </p:txBody>
      </p:sp>
      <p:sp>
        <p:nvSpPr>
          <p:cNvPr id="4" name="Slide Number Placeholder 3"/>
          <p:cNvSpPr>
            <a:spLocks noGrp="1"/>
          </p:cNvSpPr>
          <p:nvPr>
            <p:ph type="sldNum" sz="quarter" idx="5"/>
          </p:nvPr>
        </p:nvSpPr>
        <p:spPr/>
        <p:txBody>
          <a:bodyPr/>
          <a:lstStyle/>
          <a:p>
            <a:fld id="{DF092C21-5440-E647-BC11-26CF91F67BDE}" type="slidenum">
              <a:rPr lang="en-US" smtClean="0"/>
              <a:t>16</a:t>
            </a:fld>
            <a:endParaRPr lang="en-US"/>
          </a:p>
        </p:txBody>
      </p:sp>
    </p:spTree>
    <p:extLst>
      <p:ext uri="{BB962C8B-B14F-4D97-AF65-F5344CB8AC3E}">
        <p14:creationId xmlns:p14="http://schemas.microsoft.com/office/powerpoint/2010/main" val="1361757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To conclude,</a:t>
            </a:r>
          </a:p>
          <a:p>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For the future research directions, here we assumed that </a:t>
            </a:r>
            <a:r>
              <a:rPr lang="en-CA" sz="1200" dirty="0">
                <a:latin typeface="Calibri" panose="020F0502020204030204" pitchFamily="34" charset="0"/>
                <a:cs typeface="Calibri" panose="020F0502020204030204" pitchFamily="34" charset="0"/>
              </a:rPr>
              <a:t>charging time  linear, in the future study we plan to take the non-linearity of charging time into account.</a:t>
            </a:r>
          </a:p>
          <a:p>
            <a:r>
              <a:rPr lang="en-CA" sz="1200" dirty="0">
                <a:latin typeface="Calibri" panose="020F0502020204030204" pitchFamily="34" charset="0"/>
                <a:cs typeface="Calibri" panose="020F0502020204030204" pitchFamily="34" charset="0"/>
              </a:rPr>
              <a:t>Another research direction </a:t>
            </a:r>
            <a:r>
              <a:rPr lang="en-US" sz="1200" dirty="0">
                <a:latin typeface="Calibri" panose="020F0502020204030204" pitchFamily="34" charset="0"/>
                <a:cs typeface="Calibri" panose="020F0502020204030204" pitchFamily="34" charset="0"/>
              </a:rPr>
              <a:t>can be considering the the possibility that the orders might be cancelled and work on how to handle this stochasticity.</a:t>
            </a:r>
            <a:endParaRPr lang="en-CA"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DF092C21-5440-E647-BC11-26CF91F67BDE}" type="slidenum">
              <a:rPr lang="en-US" smtClean="0"/>
              <a:t>17</a:t>
            </a:fld>
            <a:endParaRPr lang="en-US"/>
          </a:p>
        </p:txBody>
      </p:sp>
    </p:spTree>
    <p:extLst>
      <p:ext uri="{BB962C8B-B14F-4D97-AF65-F5344CB8AC3E}">
        <p14:creationId xmlns:p14="http://schemas.microsoft.com/office/powerpoint/2010/main" val="1994603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DF092C21-5440-E647-BC11-26CF91F67BDE}" type="slidenum">
              <a:rPr lang="en-US" smtClean="0"/>
              <a:t>18</a:t>
            </a:fld>
            <a:endParaRPr lang="en-US"/>
          </a:p>
        </p:txBody>
      </p:sp>
    </p:spTree>
    <p:extLst>
      <p:ext uri="{BB962C8B-B14F-4D97-AF65-F5344CB8AC3E}">
        <p14:creationId xmlns:p14="http://schemas.microsoft.com/office/powerpoint/2010/main" val="1360879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Thank you, for more information we can discuss after the session. </a:t>
            </a:r>
          </a:p>
        </p:txBody>
      </p:sp>
      <p:sp>
        <p:nvSpPr>
          <p:cNvPr id="4" name="Slide Number Placeholder 3"/>
          <p:cNvSpPr>
            <a:spLocks noGrp="1"/>
          </p:cNvSpPr>
          <p:nvPr>
            <p:ph type="sldNum" sz="quarter" idx="5"/>
          </p:nvPr>
        </p:nvSpPr>
        <p:spPr/>
        <p:txBody>
          <a:bodyPr/>
          <a:lstStyle/>
          <a:p>
            <a:fld id="{DF092C21-5440-E647-BC11-26CF91F67BDE}" type="slidenum">
              <a:rPr lang="en-US" smtClean="0"/>
              <a:t>19</a:t>
            </a:fld>
            <a:endParaRPr lang="en-US"/>
          </a:p>
        </p:txBody>
      </p:sp>
    </p:spTree>
    <p:extLst>
      <p:ext uri="{BB962C8B-B14F-4D97-AF65-F5344CB8AC3E}">
        <p14:creationId xmlns:p14="http://schemas.microsoft.com/office/powerpoint/2010/main" val="1183639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First, I will start by going over the motivation underling our work.</a:t>
            </a:r>
          </a:p>
          <a:p>
            <a:r>
              <a:rPr lang="en-US" dirty="0">
                <a:latin typeface="Calibri" panose="020F0502020204030204" pitchFamily="34" charset="0"/>
                <a:cs typeface="Calibri" panose="020F0502020204030204" pitchFamily="34" charset="0"/>
              </a:rPr>
              <a:t>Then, I will briefly go over the existing methods for solving VRPS.</a:t>
            </a:r>
          </a:p>
          <a:p>
            <a:r>
              <a:rPr lang="en-US" dirty="0">
                <a:latin typeface="Calibri" panose="020F0502020204030204" pitchFamily="34" charset="0"/>
                <a:cs typeface="Calibri" panose="020F0502020204030204" pitchFamily="34" charset="0"/>
              </a:rPr>
              <a:t>I will present our proposed method, named </a:t>
            </a:r>
            <a:r>
              <a:rPr lang="en-US" sz="1200" b="0" i="0" u="none" strike="noStrike" dirty="0">
                <a:solidFill>
                  <a:schemeClr val="bg1"/>
                </a:solidFill>
                <a:effectLst/>
                <a:latin typeface="Calibri" panose="020F0502020204030204" pitchFamily="34" charset="0"/>
                <a:cs typeface="Calibri" panose="020F0502020204030204" pitchFamily="34" charset="0"/>
              </a:rPr>
              <a:t>Edge-DIRECT.</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After that I will show the result of some of the experiments.</a:t>
            </a:r>
          </a:p>
          <a:p>
            <a:r>
              <a:rPr lang="en-US" dirty="0">
                <a:latin typeface="Calibri" panose="020F0502020204030204" pitchFamily="34" charset="0"/>
                <a:cs typeface="Calibri" panose="020F0502020204030204" pitchFamily="34" charset="0"/>
              </a:rPr>
              <a:t>Finally, I will conclude and present some future works directions.</a:t>
            </a:r>
            <a:endParaRPr lang="en-CA"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DF092C21-5440-E647-BC11-26CF91F67BDE}" type="slidenum">
              <a:rPr lang="en-US" smtClean="0"/>
              <a:t>2</a:t>
            </a:fld>
            <a:endParaRPr lang="en-US"/>
          </a:p>
        </p:txBody>
      </p:sp>
    </p:spTree>
    <p:extLst>
      <p:ext uri="{BB962C8B-B14F-4D97-AF65-F5344CB8AC3E}">
        <p14:creationId xmlns:p14="http://schemas.microsoft.com/office/powerpoint/2010/main" val="3236867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First, let’s start with why VRP is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Calibri" panose="020F0502020204030204" pitchFamily="34" charset="0"/>
                <a:ea typeface="+mn-ea"/>
                <a:cs typeface="Calibri" panose="020F0502020204030204" pitchFamily="34" charset="0"/>
              </a:rPr>
              <a:t>According to the studies, almost half of Distribution costs goes to logistics operations costs, which itself has significant share in last-mile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Calibri" panose="020F0502020204030204" pitchFamily="34" charset="0"/>
                <a:ea typeface="+mn-ea"/>
                <a:cs typeface="Calibri" panose="020F0502020204030204" pitchFamily="34" charset="0"/>
              </a:rPr>
              <a:t>VRP emerges as an important problem for minimizing these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Calibri" panose="020F0502020204030204" pitchFamily="34" charset="0"/>
                <a:ea typeface="+mn-ea"/>
                <a:cs typeface="Calibri" panose="020F0502020204030204" pitchFamily="34" charset="0"/>
              </a:rPr>
              <a:t>The are various variants of VRP taking different constraints and considerations into account among which HFEVRPTW plays significant importance for the last-mile delivery.</a:t>
            </a:r>
          </a:p>
        </p:txBody>
      </p:sp>
      <p:sp>
        <p:nvSpPr>
          <p:cNvPr id="4" name="Slide Number Placeholder 3"/>
          <p:cNvSpPr>
            <a:spLocks noGrp="1"/>
          </p:cNvSpPr>
          <p:nvPr>
            <p:ph type="sldNum" sz="quarter" idx="5"/>
          </p:nvPr>
        </p:nvSpPr>
        <p:spPr/>
        <p:txBody>
          <a:bodyPr/>
          <a:lstStyle/>
          <a:p>
            <a:fld id="{DF092C21-5440-E647-BC11-26CF91F67BDE}" type="slidenum">
              <a:rPr lang="en-US" smtClean="0"/>
              <a:t>3</a:t>
            </a:fld>
            <a:endParaRPr lang="en-US"/>
          </a:p>
        </p:txBody>
      </p:sp>
    </p:spTree>
    <p:extLst>
      <p:ext uri="{BB962C8B-B14F-4D97-AF65-F5344CB8AC3E}">
        <p14:creationId xmlns:p14="http://schemas.microsoft.com/office/powerpoint/2010/main" val="340054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defTabSz="713232">
              <a:lnSpc>
                <a:spcPct val="90000"/>
              </a:lnSpc>
              <a:spcAft>
                <a:spcPts val="600"/>
              </a:spcAft>
              <a:buFont typeface="Wingdings" pitchFamily="2" charset="2"/>
              <a:buChar char="q"/>
            </a:pPr>
            <a:r>
              <a:rPr lang="en-US" sz="1200" dirty="0">
                <a:cs typeface="Calibri" panose="020F0502020204030204" pitchFamily="34" charset="0"/>
              </a:rPr>
              <a:t>Among VRPs </a:t>
            </a:r>
            <a:r>
              <a:rPr lang="en-US" sz="1200" b="1" dirty="0">
                <a:cs typeface="Calibri" panose="020F0502020204030204" pitchFamily="34" charset="0"/>
              </a:rPr>
              <a:t>heterogeneous fleet electric vehicle routing problem with time window constraints (</a:t>
            </a:r>
            <a:r>
              <a:rPr lang="en-US" sz="1200" b="1" dirty="0"/>
              <a:t>HFEVRPTW) </a:t>
            </a:r>
            <a:r>
              <a:rPr lang="en-US" sz="1200" dirty="0"/>
              <a:t>emerges as crucial problem for the </a:t>
            </a:r>
            <a:r>
              <a:rPr lang="en-US" sz="1200" b="1" dirty="0">
                <a:cs typeface="Calibri" panose="020F0502020204030204" pitchFamily="34" charset="0"/>
              </a:rPr>
              <a:t>last-mile delivery</a:t>
            </a:r>
            <a:r>
              <a:rPr lang="en-US" sz="1200" dirty="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 the recent years, more and more logistics companies, especially in Canada, consider employing EVs in their fleet, owing to on the one hand increased pressure from the governments for reducing carbon emission and incentives in replacing their rigs with ICE with zero emission ones.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Another important consideration that is included in </a:t>
            </a:r>
            <a:r>
              <a:rPr lang="en-US" sz="1200" dirty="0">
                <a:latin typeface="Calibri" panose="020F0502020204030204" pitchFamily="34" charset="0"/>
                <a:cs typeface="Calibri" panose="020F0502020204030204" pitchFamily="34" charset="0"/>
              </a:rPr>
              <a:t>HFEVRPTW is the fact in the real-world operations the vehicles vary in their size and battery capacity.</a:t>
            </a:r>
          </a:p>
          <a:p>
            <a:endParaRPr lang="en-US" sz="12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Finally, customers often set time-windows for their demands and that is sue to traffic conditions and regulations based on where the customer is located and well as in-house policies that customers have.</a:t>
            </a:r>
          </a:p>
        </p:txBody>
      </p:sp>
      <p:sp>
        <p:nvSpPr>
          <p:cNvPr id="4" name="Slide Number Placeholder 3"/>
          <p:cNvSpPr>
            <a:spLocks noGrp="1"/>
          </p:cNvSpPr>
          <p:nvPr>
            <p:ph type="sldNum" sz="quarter" idx="5"/>
          </p:nvPr>
        </p:nvSpPr>
        <p:spPr/>
        <p:txBody>
          <a:bodyPr/>
          <a:lstStyle/>
          <a:p>
            <a:fld id="{DF092C21-5440-E647-BC11-26CF91F67BDE}" type="slidenum">
              <a:rPr lang="en-US" smtClean="0"/>
              <a:t>4</a:t>
            </a:fld>
            <a:endParaRPr lang="en-US"/>
          </a:p>
        </p:txBody>
      </p:sp>
    </p:spTree>
    <p:extLst>
      <p:ext uri="{BB962C8B-B14F-4D97-AF65-F5344CB8AC3E}">
        <p14:creationId xmlns:p14="http://schemas.microsoft.com/office/powerpoint/2010/main" val="3519774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effectLst/>
                <a:latin typeface="Calibri" panose="020F0502020204030204" pitchFamily="34" charset="0"/>
                <a:cs typeface="Calibri" panose="020F0502020204030204" pitchFamily="34" charset="0"/>
              </a:rPr>
              <a:t>HFEVRPTW seeks to determine a set of routes with minimal cost, total traveling time, or total traveling distance, for a fleet of Heterogeneous EVs to serve each geographically dispersed customer’s demands within a specified time window.</a:t>
            </a:r>
            <a:r>
              <a:rPr lang="en-US" dirty="0">
                <a:effectLst/>
                <a:latin typeface="Calibri" panose="020F0502020204030204" pitchFamily="34" charset="0"/>
                <a:cs typeface="Calibri" panose="020F0502020204030204" pitchFamily="34" charset="0"/>
              </a:rPr>
              <a:t> The heterogeneity of vehicles is with regards to their cargo capacity how much weight they can carry and the battery capacity which is a constraint differentiate EVs from ICEs due to the limited battery capacity. </a:t>
            </a:r>
            <a:endParaRPr lang="en-CA" dirty="0">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DF092C21-5440-E647-BC11-26CF91F67BDE}" type="slidenum">
              <a:rPr lang="en-US" smtClean="0"/>
              <a:t>5</a:t>
            </a:fld>
            <a:endParaRPr lang="en-US"/>
          </a:p>
        </p:txBody>
      </p:sp>
    </p:spTree>
    <p:extLst>
      <p:ext uri="{BB962C8B-B14F-4D97-AF65-F5344CB8AC3E}">
        <p14:creationId xmlns:p14="http://schemas.microsoft.com/office/powerpoint/2010/main" val="3748328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Traditionally, VRPs in general are solved through either exact solvers of heuristics based approximate solvers.</a:t>
            </a:r>
          </a:p>
          <a:p>
            <a:endParaRPr lang="en-US" dirty="0">
              <a:latin typeface="Calibri" panose="020F0502020204030204" pitchFamily="34" charset="0"/>
              <a:cs typeface="Calibri" panose="020F0502020204030204" pitchFamily="34" charset="0"/>
            </a:endParaRPr>
          </a:p>
          <a:p>
            <a:r>
              <a:rPr lang="en-CA" b="0" i="0" u="none" strike="noStrike" dirty="0">
                <a:solidFill>
                  <a:srgbClr val="ECECEC"/>
                </a:solidFill>
                <a:effectLst/>
                <a:highlight>
                  <a:srgbClr val="212121"/>
                </a:highlight>
                <a:latin typeface="Calibri" panose="020F0502020204030204" pitchFamily="34" charset="0"/>
                <a:cs typeface="Calibri" panose="020F0502020204030204" pitchFamily="34" charset="0"/>
              </a:rPr>
              <a:t>While the exact algorithms find the best solution, their use is limited to small-sized problems due to the infeasibility of solving problems with exponential computational complexity. However, in real-world operations companies deal with lots of deliveries in day.</a:t>
            </a:r>
          </a:p>
          <a:p>
            <a:endParaRPr lang="en-CA" b="0" i="0" u="none" strike="noStrike" dirty="0">
              <a:solidFill>
                <a:srgbClr val="ECECEC"/>
              </a:solidFill>
              <a:effectLst/>
              <a:highlight>
                <a:srgbClr val="212121"/>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u="none" strike="noStrike" dirty="0">
                <a:solidFill>
                  <a:srgbClr val="ECECEC"/>
                </a:solidFill>
                <a:effectLst/>
                <a:highlight>
                  <a:srgbClr val="212121"/>
                </a:highlight>
                <a:latin typeface="Calibri" panose="020F0502020204030204" pitchFamily="34" charset="0"/>
                <a:cs typeface="Calibri" panose="020F0502020204030204" pitchFamily="34" charset="0"/>
              </a:rPr>
              <a:t>Heuristic solvers, on the other hand, trade optimality for speed. </a:t>
            </a:r>
            <a:r>
              <a:rPr lang="en-US" sz="1200" dirty="0">
                <a:latin typeface="Calibri" panose="020F0502020204030204" pitchFamily="34" charset="0"/>
                <a:cs typeface="Calibri" panose="020F0502020204030204" pitchFamily="34" charset="0"/>
              </a:rPr>
              <a:t>However, they need cumbersome manual search rule engineering and lack generalizability and adaptability </a:t>
            </a:r>
            <a:r>
              <a:rPr lang="en-CA" b="0" i="0" u="none" strike="noStrike" dirty="0">
                <a:solidFill>
                  <a:srgbClr val="ECECEC"/>
                </a:solidFill>
                <a:effectLst/>
                <a:highlight>
                  <a:srgbClr val="212121"/>
                </a:highlight>
                <a:latin typeface="Calibri" panose="020F0502020204030204" pitchFamily="34" charset="0"/>
                <a:cs typeface="Calibri" panose="020F0502020204030204" pitchFamily="34" charset="0"/>
              </a:rPr>
              <a:t>underscored by the "no free lunch" theorem.</a:t>
            </a:r>
          </a:p>
        </p:txBody>
      </p:sp>
      <p:sp>
        <p:nvSpPr>
          <p:cNvPr id="4" name="Slide Number Placeholder 3"/>
          <p:cNvSpPr>
            <a:spLocks noGrp="1"/>
          </p:cNvSpPr>
          <p:nvPr>
            <p:ph type="sldNum" sz="quarter" idx="5"/>
          </p:nvPr>
        </p:nvSpPr>
        <p:spPr/>
        <p:txBody>
          <a:bodyPr/>
          <a:lstStyle/>
          <a:p>
            <a:fld id="{DF092C21-5440-E647-BC11-26CF91F67BDE}" type="slidenum">
              <a:rPr lang="en-US" smtClean="0"/>
              <a:t>6</a:t>
            </a:fld>
            <a:endParaRPr lang="en-US"/>
          </a:p>
        </p:txBody>
      </p:sp>
    </p:spTree>
    <p:extLst>
      <p:ext uri="{BB962C8B-B14F-4D97-AF65-F5344CB8AC3E}">
        <p14:creationId xmlns:p14="http://schemas.microsoft.com/office/powerpoint/2010/main" val="1808150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Deep learning-based approximate solver learn the search rules automatically but require solving in advance and the performance is bounded by the quality of these solutions.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Deep </a:t>
            </a:r>
            <a:r>
              <a:rPr lang="en-US" sz="1200" dirty="0">
                <a:latin typeface="Calibri" panose="020F0502020204030204" pitchFamily="34" charset="0"/>
                <a:cs typeface="Calibri" panose="020F0502020204030204" pitchFamily="34" charset="0"/>
              </a:rPr>
              <a:t>reinforcement </a:t>
            </a:r>
            <a:r>
              <a:rPr lang="en-US" dirty="0">
                <a:latin typeface="Calibri" panose="020F0502020204030204" pitchFamily="34" charset="0"/>
                <a:cs typeface="Calibri" panose="020F0502020204030204" pitchFamily="34" charset="0"/>
              </a:rPr>
              <a:t>learning-based methods overcome the shortcoming of supervised fashion training by using the total cost as feedback.</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Among DRL-based methods those featured with Transformer-style policy model stands out for outperforming competitive heuristics in terms of solution quality and computational time.</a:t>
            </a:r>
          </a:p>
        </p:txBody>
      </p:sp>
      <p:sp>
        <p:nvSpPr>
          <p:cNvPr id="4" name="Slide Number Placeholder 3"/>
          <p:cNvSpPr>
            <a:spLocks noGrp="1"/>
          </p:cNvSpPr>
          <p:nvPr>
            <p:ph type="sldNum" sz="quarter" idx="5"/>
          </p:nvPr>
        </p:nvSpPr>
        <p:spPr/>
        <p:txBody>
          <a:bodyPr/>
          <a:lstStyle/>
          <a:p>
            <a:fld id="{DF092C21-5440-E647-BC11-26CF91F67BDE}" type="slidenum">
              <a:rPr lang="en-US" smtClean="0"/>
              <a:t>7</a:t>
            </a:fld>
            <a:endParaRPr lang="en-US"/>
          </a:p>
        </p:txBody>
      </p:sp>
    </p:spTree>
    <p:extLst>
      <p:ext uri="{BB962C8B-B14F-4D97-AF65-F5344CB8AC3E}">
        <p14:creationId xmlns:p14="http://schemas.microsoft.com/office/powerpoint/2010/main" val="418838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Despite the effectiveness of these existing methods in solving simple VRPs, they fail to effectively solve </a:t>
            </a:r>
            <a:r>
              <a:rPr lang="en-US" sz="1200" dirty="0">
                <a:latin typeface="Calibri" panose="020F0502020204030204" pitchFamily="34" charset="0"/>
                <a:cs typeface="Calibri" panose="020F0502020204030204" pitchFamily="34" charset="0"/>
              </a:rPr>
              <a:t>HFEVRPTW due to the following limitations:</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1</a:t>
            </a:r>
            <a:r>
              <a:rPr lang="en-US" sz="1200" baseline="30000" dirty="0">
                <a:latin typeface="Calibri" panose="020F0502020204030204" pitchFamily="34" charset="0"/>
                <a:cs typeface="Calibri" panose="020F0502020204030204" pitchFamily="34" charset="0"/>
              </a:rPr>
              <a:t>st</a:t>
            </a:r>
            <a:r>
              <a:rPr lang="en-US" sz="1200" dirty="0">
                <a:latin typeface="Calibri" panose="020F0502020204030204" pitchFamily="34" charset="0"/>
                <a:cs typeface="Calibri" panose="020F0502020204030204" pitchFamily="34" charset="0"/>
              </a:rPr>
              <a:t> they </a:t>
            </a:r>
            <a:r>
              <a:rPr lang="en-US" sz="1200" b="1" dirty="0">
                <a:latin typeface="Calibri" panose="020F0502020204030204" pitchFamily="34" charset="0"/>
                <a:cs typeface="Calibri" panose="020F0502020204030204" pitchFamily="34" charset="0"/>
              </a:rPr>
              <a:t>fail to capture to underlying structure of the problem in accordance with </a:t>
            </a:r>
            <a:r>
              <a:rPr lang="en-US" sz="1200" dirty="0">
                <a:latin typeface="Calibri" panose="020F0502020204030204" pitchFamily="34" charset="0"/>
                <a:cs typeface="Calibri" panose="020F0502020204030204" pitchFamily="34" charset="0"/>
              </a:rPr>
              <a:t>time-window constraints and unrealistically assume all the customers are connected, ignoring the fact that some are unreachable from each other based on the time-window overlap and travel time between them.</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2</a:t>
            </a:r>
            <a:r>
              <a:rPr lang="en-US" sz="1200" baseline="30000" dirty="0">
                <a:latin typeface="Calibri" panose="020F0502020204030204" pitchFamily="34" charset="0"/>
                <a:cs typeface="Calibri" panose="020F0502020204030204" pitchFamily="34" charset="0"/>
              </a:rPr>
              <a:t>nd</a:t>
            </a:r>
            <a:r>
              <a:rPr lang="en-US" sz="1200" dirty="0">
                <a:latin typeface="Calibri" panose="020F0502020204030204" pitchFamily="34" charset="0"/>
                <a:cs typeface="Calibri" panose="020F0502020204030204" pitchFamily="34" charset="0"/>
              </a:rPr>
              <a:t> another shortcoming lies in their failure to capture the vehicle’s heterogenous features which play an important role when decisions should be made based on the remaining cargo and battery level of the vehicles for HF case.</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Their 3</a:t>
            </a:r>
            <a:r>
              <a:rPr lang="en-US" sz="1200" baseline="30000" dirty="0">
                <a:latin typeface="Calibri" panose="020F0502020204030204" pitchFamily="34" charset="0"/>
                <a:cs typeface="Calibri" panose="020F0502020204030204" pitchFamily="34" charset="0"/>
              </a:rPr>
              <a:t>rd</a:t>
            </a:r>
            <a:r>
              <a:rPr lang="en-US" sz="1200" dirty="0">
                <a:latin typeface="Calibri" panose="020F0502020204030204" pitchFamily="34" charset="0"/>
                <a:cs typeface="Calibri" panose="020F0502020204030204" pitchFamily="34" charset="0"/>
              </a:rPr>
              <a:t> important shortcomings is in their failure to capture the energy required for traveling between location this often ignore for the ICE-based VRP because of their large fuel tanks and capacity to cover significant distance in each refuel. </a:t>
            </a:r>
            <a:r>
              <a:rPr lang="en-CA" b="0" i="0" u="none" strike="noStrike" dirty="0">
                <a:solidFill>
                  <a:srgbClr val="ECECEC"/>
                </a:solidFill>
                <a:effectLst/>
                <a:highlight>
                  <a:srgbClr val="212121"/>
                </a:highlight>
                <a:latin typeface="Calibri" panose="020F0502020204030204" pitchFamily="34" charset="0"/>
                <a:cs typeface="Calibri" panose="020F0502020204030204" pitchFamily="34" charset="0"/>
              </a:rPr>
              <a:t>However, the distance that can be covered by EVs is much shorter due to the limited capacity of their batteries, especially during the cold winters in Canada.</a:t>
            </a: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DF092C21-5440-E647-BC11-26CF91F67BDE}" type="slidenum">
              <a:rPr lang="en-US" smtClean="0"/>
              <a:t>8</a:t>
            </a:fld>
            <a:endParaRPr lang="en-US"/>
          </a:p>
        </p:txBody>
      </p:sp>
    </p:spTree>
    <p:extLst>
      <p:ext uri="{BB962C8B-B14F-4D97-AF65-F5344CB8AC3E}">
        <p14:creationId xmlns:p14="http://schemas.microsoft.com/office/powerpoint/2010/main" val="604913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Here, you can see the overall architecture of the policy model, which has a Transformer-style architecture, comprising an encoding and a decoding module.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I’ll elaborate on the framework in the following slides.</a:t>
            </a:r>
          </a:p>
        </p:txBody>
      </p:sp>
      <p:sp>
        <p:nvSpPr>
          <p:cNvPr id="4" name="Slide Number Placeholder 3"/>
          <p:cNvSpPr>
            <a:spLocks noGrp="1"/>
          </p:cNvSpPr>
          <p:nvPr>
            <p:ph type="sldNum" sz="quarter" idx="5"/>
          </p:nvPr>
        </p:nvSpPr>
        <p:spPr/>
        <p:txBody>
          <a:bodyPr/>
          <a:lstStyle/>
          <a:p>
            <a:fld id="{DF092C21-5440-E647-BC11-26CF91F67BDE}" type="slidenum">
              <a:rPr lang="en-US" smtClean="0"/>
              <a:t>9</a:t>
            </a:fld>
            <a:endParaRPr lang="en-US"/>
          </a:p>
        </p:txBody>
      </p:sp>
    </p:spTree>
    <p:extLst>
      <p:ext uri="{BB962C8B-B14F-4D97-AF65-F5344CB8AC3E}">
        <p14:creationId xmlns:p14="http://schemas.microsoft.com/office/powerpoint/2010/main" val="3284637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0A4D653-2FFC-BA4E-8EEC-1AD16F6511CF}" type="datetime1">
              <a:rPr lang="en-CA" smtClean="0"/>
              <a:t>2024-05-29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4BB77C-0D03-914F-8E5A-CF4C46B79110}" type="datetime1">
              <a:rPr lang="en-CA" smtClean="0"/>
              <a:t>2024-05-29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7875B9-667E-8840-9C48-87DF049E50E4}" type="datetime1">
              <a:rPr lang="en-CA" smtClean="0"/>
              <a:t>2024-05-29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0CF066-B2D4-E34C-B774-9D3D2C8FA767}" type="datetime1">
              <a:rPr lang="en-CA" smtClean="0"/>
              <a:t>2024-05-29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A6AE1C-0590-DF48-96F0-586AEF2434EE}" type="datetime1">
              <a:rPr lang="en-CA" smtClean="0"/>
              <a:t>2024-05-29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145DD8-D869-BF49-A92C-66FCEAB932A0}" type="datetime1">
              <a:rPr lang="en-CA" smtClean="0"/>
              <a:t>2024-05-29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CE1CBC-CDEC-E54D-B56C-4C14AA688D78}" type="datetime1">
              <a:rPr lang="en-CA" smtClean="0"/>
              <a:t>2024-05-29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02733E-5F75-FB47-AB90-739B3FA0FFE8}" type="datetime1">
              <a:rPr lang="en-CA" smtClean="0"/>
              <a:t>2024-05-29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78CC64-D09D-C549-9D1B-C40FF98DB277}" type="datetime1">
              <a:rPr lang="en-CA" smtClean="0"/>
              <a:t>2024-05-29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38200" y="9944100"/>
            <a:ext cx="2133600" cy="365125"/>
          </a:xfrm>
        </p:spPr>
        <p:txBody>
          <a:bodyPr/>
          <a:lstStyle>
            <a:lvl1pPr>
              <a:defRPr sz="1400" b="1">
                <a:solidFill>
                  <a:schemeClr val="tx1"/>
                </a:solidFill>
              </a:defRPr>
            </a:lvl1pPr>
          </a:lstStyle>
          <a:p>
            <a:fld id="{B6F15528-21DE-4FAA-801E-634DDDAF4B2B}" type="slidenum">
              <a:rPr lang="en-US" smtClean="0"/>
              <a:pPr/>
              <a:t>‹#›</a:t>
            </a:fld>
            <a:r>
              <a:rPr lang="en-US" dirty="0"/>
              <a:t> of 17</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E7D5A7-4EEF-BB49-8173-28A6297970C0}" type="datetime1">
              <a:rPr lang="en-CA" smtClean="0"/>
              <a:t>2024-05-29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159732-08A8-3F48-88DE-96A2305E2017}" type="datetime1">
              <a:rPr lang="en-CA" smtClean="0"/>
              <a:t>2024-05-29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5F2E5-962C-AC4F-93D2-776855DCB896}" type="datetime1">
              <a:rPr lang="en-CA" smtClean="0"/>
              <a:t>2024-05-29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7.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3.png"/><Relationship Id="rId9" Type="http://schemas.openxmlformats.org/officeDocument/2006/relationships/image" Target="../media/image52.sv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7.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notesSlide" Target="../notesSlides/notesSlide11.xml"/><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svg"/><Relationship Id="rId10" Type="http://schemas.openxmlformats.org/officeDocument/2006/relationships/image" Target="../media/image62.png"/><Relationship Id="rId19" Type="http://schemas.openxmlformats.org/officeDocument/2006/relationships/image" Target="../media/image71.svg"/><Relationship Id="rId4" Type="http://schemas.openxmlformats.org/officeDocument/2006/relationships/image" Target="../media/image3.png"/><Relationship Id="rId9" Type="http://schemas.openxmlformats.org/officeDocument/2006/relationships/image" Target="../media/image61.png"/><Relationship Id="rId1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image" Target="../media/image73.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3.png"/><Relationship Id="rId10" Type="http://schemas.openxmlformats.org/officeDocument/2006/relationships/image" Target="../media/image76.png"/><Relationship Id="rId4" Type="http://schemas.openxmlformats.org/officeDocument/2006/relationships/image" Target="../media/image7.png"/><Relationship Id="rId9" Type="http://schemas.openxmlformats.org/officeDocument/2006/relationships/image" Target="../media/image75.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4.svg"/><Relationship Id="rId12" Type="http://schemas.openxmlformats.org/officeDocument/2006/relationships/image" Target="../media/image17.svg"/><Relationship Id="rId17" Type="http://schemas.openxmlformats.org/officeDocument/2006/relationships/image" Target="../media/image22.sv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png"/><Relationship Id="rId7" Type="http://schemas.openxmlformats.org/officeDocument/2006/relationships/image" Target="../media/image17.svg"/><Relationship Id="rId12" Type="http://schemas.openxmlformats.org/officeDocument/2006/relationships/image" Target="../media/image1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4.svg"/><Relationship Id="rId5" Type="http://schemas.openxmlformats.org/officeDocument/2006/relationships/image" Target="../media/image3.png"/><Relationship Id="rId15" Type="http://schemas.openxmlformats.org/officeDocument/2006/relationships/image" Target="../media/image28.png"/><Relationship Id="rId10" Type="http://schemas.openxmlformats.org/officeDocument/2006/relationships/image" Target="../media/image13.png"/><Relationship Id="rId19" Type="http://schemas.openxmlformats.org/officeDocument/2006/relationships/image" Target="../media/image32.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27.sv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png"/><Relationship Id="rId10" Type="http://schemas.openxmlformats.org/officeDocument/2006/relationships/image" Target="../media/image38.png"/><Relationship Id="rId4" Type="http://schemas.openxmlformats.org/officeDocument/2006/relationships/image" Target="../media/image7.png"/><Relationship Id="rId9" Type="http://schemas.openxmlformats.org/officeDocument/2006/relationships/image" Target="../media/image37.sv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42.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1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44.svg"/><Relationship Id="rId12" Type="http://schemas.openxmlformats.org/officeDocument/2006/relationships/image" Target="../media/image15.png"/><Relationship Id="rId17"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12.svg"/><Relationship Id="rId5" Type="http://schemas.openxmlformats.org/officeDocument/2006/relationships/image" Target="../media/image3.png"/><Relationship Id="rId15" Type="http://schemas.openxmlformats.org/officeDocument/2006/relationships/image" Target="../media/image45.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4.svg"/><Relationship Id="rId1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CF3"/>
        </a:solidFill>
        <a:effectLst/>
      </p:bgPr>
    </p:bg>
    <p:spTree>
      <p:nvGrpSpPr>
        <p:cNvPr id="1" name=""/>
        <p:cNvGrpSpPr/>
        <p:nvPr/>
      </p:nvGrpSpPr>
      <p:grpSpPr>
        <a:xfrm>
          <a:off x="0" y="0"/>
          <a:ext cx="0" cy="0"/>
          <a:chOff x="0" y="0"/>
          <a:chExt cx="0" cy="0"/>
        </a:xfrm>
      </p:grpSpPr>
      <p:sp>
        <p:nvSpPr>
          <p:cNvPr id="2" name="Freeform 2"/>
          <p:cNvSpPr/>
          <p:nvPr/>
        </p:nvSpPr>
        <p:spPr>
          <a:xfrm rot="-1204608">
            <a:off x="-4079410" y="6935115"/>
            <a:ext cx="11505544" cy="11045322"/>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3" name="Freeform 3"/>
          <p:cNvSpPr/>
          <p:nvPr/>
        </p:nvSpPr>
        <p:spPr>
          <a:xfrm rot="10586968">
            <a:off x="8740768" y="-1492207"/>
            <a:ext cx="12471866" cy="11972991"/>
          </a:xfrm>
          <a:custGeom>
            <a:avLst/>
            <a:gdLst/>
            <a:ahLst/>
            <a:cxnLst/>
            <a:rect l="l" t="t" r="r" b="b"/>
            <a:pathLst>
              <a:path w="12471866" h="11972991">
                <a:moveTo>
                  <a:pt x="0" y="0"/>
                </a:moveTo>
                <a:lnTo>
                  <a:pt x="12471865" y="0"/>
                </a:lnTo>
                <a:lnTo>
                  <a:pt x="12471865" y="11972991"/>
                </a:lnTo>
                <a:lnTo>
                  <a:pt x="0" y="11972991"/>
                </a:lnTo>
                <a:lnTo>
                  <a:pt x="0" y="0"/>
                </a:lnTo>
                <a:close/>
              </a:path>
            </a:pathLst>
          </a:custGeom>
          <a:blipFill>
            <a:blip r:embed="rId4"/>
            <a:stretch>
              <a:fillRect/>
            </a:stretch>
          </a:blipFill>
        </p:spPr>
        <p:txBody>
          <a:bodyPr/>
          <a:lstStyle/>
          <a:p>
            <a:endParaRPr lang="en-US"/>
          </a:p>
        </p:txBody>
      </p:sp>
      <p:sp>
        <p:nvSpPr>
          <p:cNvPr id="4" name="Freeform 4"/>
          <p:cNvSpPr/>
          <p:nvPr/>
        </p:nvSpPr>
        <p:spPr>
          <a:xfrm>
            <a:off x="355329" y="9440068"/>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5" name="Freeform 5"/>
          <p:cNvSpPr/>
          <p:nvPr/>
        </p:nvSpPr>
        <p:spPr>
          <a:xfrm>
            <a:off x="0" y="18367"/>
            <a:ext cx="2537804" cy="2078057"/>
          </a:xfrm>
          <a:custGeom>
            <a:avLst/>
            <a:gdLst/>
            <a:ahLst/>
            <a:cxnLst/>
            <a:rect l="l" t="t" r="r" b="b"/>
            <a:pathLst>
              <a:path w="2537804" h="2078057">
                <a:moveTo>
                  <a:pt x="0" y="0"/>
                </a:moveTo>
                <a:lnTo>
                  <a:pt x="2537804" y="0"/>
                </a:lnTo>
                <a:lnTo>
                  <a:pt x="2537804" y="2078057"/>
                </a:lnTo>
                <a:lnTo>
                  <a:pt x="0" y="2078057"/>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521158" y="2370627"/>
            <a:ext cx="15245683" cy="1924050"/>
          </a:xfrm>
          <a:prstGeom prst="rect">
            <a:avLst/>
          </a:prstGeom>
        </p:spPr>
        <p:txBody>
          <a:bodyPr lIns="0" tIns="0" rIns="0" bIns="0" rtlCol="0" anchor="t">
            <a:spAutoFit/>
          </a:bodyPr>
          <a:lstStyle/>
          <a:p>
            <a:pPr algn="ctr">
              <a:lnSpc>
                <a:spcPts val="5041"/>
              </a:lnSpc>
            </a:pPr>
            <a:r>
              <a:rPr lang="en-US" sz="4201" dirty="0">
                <a:solidFill>
                  <a:srgbClr val="000000"/>
                </a:solidFill>
              </a:rPr>
              <a:t>Edge-DIRECT: A Deep Reinforcement Learning-based Method</a:t>
            </a:r>
          </a:p>
          <a:p>
            <a:pPr algn="ctr">
              <a:lnSpc>
                <a:spcPts val="5041"/>
              </a:lnSpc>
            </a:pPr>
            <a:r>
              <a:rPr lang="en-US" sz="4201" dirty="0">
                <a:solidFill>
                  <a:srgbClr val="000000"/>
                </a:solidFill>
              </a:rPr>
              <a:t>for Solving Heterogeneous Electric Vehicle Routing Problem with</a:t>
            </a:r>
          </a:p>
          <a:p>
            <a:pPr algn="ctr">
              <a:lnSpc>
                <a:spcPts val="5041"/>
              </a:lnSpc>
            </a:pPr>
            <a:r>
              <a:rPr lang="en-US" sz="4201" dirty="0">
                <a:solidFill>
                  <a:srgbClr val="000000"/>
                </a:solidFill>
              </a:rPr>
              <a:t>Time Window Constraints</a:t>
            </a:r>
          </a:p>
        </p:txBody>
      </p:sp>
      <p:sp>
        <p:nvSpPr>
          <p:cNvPr id="7" name="Freeform 7"/>
          <p:cNvSpPr/>
          <p:nvPr/>
        </p:nvSpPr>
        <p:spPr>
          <a:xfrm>
            <a:off x="1268902" y="4220477"/>
            <a:ext cx="3688428" cy="3545465"/>
          </a:xfrm>
          <a:custGeom>
            <a:avLst/>
            <a:gdLst/>
            <a:ahLst/>
            <a:cxnLst/>
            <a:rect l="l" t="t" r="r" b="b"/>
            <a:pathLst>
              <a:path w="3688428" h="3545465">
                <a:moveTo>
                  <a:pt x="0" y="0"/>
                </a:moveTo>
                <a:lnTo>
                  <a:pt x="3688428" y="0"/>
                </a:lnTo>
                <a:lnTo>
                  <a:pt x="3688428" y="3545466"/>
                </a:lnTo>
                <a:lnTo>
                  <a:pt x="0" y="3545466"/>
                </a:lnTo>
                <a:lnTo>
                  <a:pt x="0" y="0"/>
                </a:lnTo>
                <a:close/>
              </a:path>
            </a:pathLst>
          </a:custGeom>
          <a:blipFill>
            <a:blip r:embed="rId7"/>
            <a:stretch>
              <a:fillRect/>
            </a:stretch>
          </a:blipFill>
        </p:spPr>
        <p:txBody>
          <a:bodyPr/>
          <a:lstStyle/>
          <a:p>
            <a:endParaRPr lang="en-US"/>
          </a:p>
        </p:txBody>
      </p:sp>
      <p:sp>
        <p:nvSpPr>
          <p:cNvPr id="9" name="Freeform 9"/>
          <p:cNvSpPr/>
          <p:nvPr/>
        </p:nvSpPr>
        <p:spPr>
          <a:xfrm>
            <a:off x="13698599" y="4294676"/>
            <a:ext cx="3149076" cy="3471266"/>
          </a:xfrm>
          <a:custGeom>
            <a:avLst/>
            <a:gdLst/>
            <a:ahLst/>
            <a:cxnLst/>
            <a:rect l="l" t="t" r="r" b="b"/>
            <a:pathLst>
              <a:path w="3149076" h="3471266">
                <a:moveTo>
                  <a:pt x="0" y="0"/>
                </a:moveTo>
                <a:lnTo>
                  <a:pt x="3149076" y="0"/>
                </a:lnTo>
                <a:lnTo>
                  <a:pt x="3149076" y="3471266"/>
                </a:lnTo>
                <a:lnTo>
                  <a:pt x="0" y="3471266"/>
                </a:lnTo>
                <a:lnTo>
                  <a:pt x="0" y="0"/>
                </a:lnTo>
                <a:close/>
              </a:path>
            </a:pathLst>
          </a:custGeom>
          <a:blipFill>
            <a:blip r:embed="rId8"/>
            <a:stretch>
              <a:fillRect t="-9739"/>
            </a:stretch>
          </a:blipFill>
        </p:spPr>
        <p:txBody>
          <a:bodyPr/>
          <a:lstStyle/>
          <a:p>
            <a:endParaRPr lang="en-US"/>
          </a:p>
        </p:txBody>
      </p:sp>
      <p:sp>
        <p:nvSpPr>
          <p:cNvPr id="10" name="Freeform 10"/>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1660689" y="7859784"/>
            <a:ext cx="2882899" cy="438966"/>
          </a:xfrm>
          <a:prstGeom prst="rect">
            <a:avLst/>
          </a:prstGeom>
        </p:spPr>
        <p:txBody>
          <a:bodyPr wrap="square" lIns="0" tIns="0" rIns="0" bIns="0" rtlCol="0" anchor="t">
            <a:spAutoFit/>
          </a:bodyPr>
          <a:lstStyle/>
          <a:p>
            <a:pPr algn="ctr">
              <a:lnSpc>
                <a:spcPts val="3640"/>
              </a:lnSpc>
              <a:spcBef>
                <a:spcPct val="0"/>
              </a:spcBef>
            </a:pPr>
            <a:r>
              <a:rPr lang="en-US" sz="2600" dirty="0">
                <a:solidFill>
                  <a:srgbClr val="000000"/>
                </a:solidFill>
              </a:rPr>
              <a:t>Arash Mozhdehi</a:t>
            </a:r>
          </a:p>
        </p:txBody>
      </p:sp>
      <p:sp>
        <p:nvSpPr>
          <p:cNvPr id="12" name="TextBox 12"/>
          <p:cNvSpPr txBox="1"/>
          <p:nvPr/>
        </p:nvSpPr>
        <p:spPr>
          <a:xfrm>
            <a:off x="7021984" y="7845357"/>
            <a:ext cx="4244029" cy="448310"/>
          </a:xfrm>
          <a:prstGeom prst="rect">
            <a:avLst/>
          </a:prstGeom>
        </p:spPr>
        <p:txBody>
          <a:bodyPr wrap="square" lIns="0" tIns="0" rIns="0" bIns="0" rtlCol="0" anchor="t">
            <a:spAutoFit/>
          </a:bodyPr>
          <a:lstStyle/>
          <a:p>
            <a:pPr algn="ctr">
              <a:lnSpc>
                <a:spcPts val="3640"/>
              </a:lnSpc>
              <a:spcBef>
                <a:spcPct val="0"/>
              </a:spcBef>
            </a:pPr>
            <a:r>
              <a:rPr lang="en-US" sz="2600" dirty="0">
                <a:solidFill>
                  <a:srgbClr val="000000"/>
                </a:solidFill>
              </a:rPr>
              <a:t>Mahdi </a:t>
            </a:r>
            <a:r>
              <a:rPr lang="en-US" sz="2600" dirty="0" err="1">
                <a:solidFill>
                  <a:srgbClr val="000000"/>
                </a:solidFill>
              </a:rPr>
              <a:t>Mohammadizadeh</a:t>
            </a:r>
            <a:endParaRPr lang="en-US" sz="2600" dirty="0">
              <a:solidFill>
                <a:srgbClr val="000000"/>
              </a:solidFill>
            </a:endParaRPr>
          </a:p>
        </p:txBody>
      </p:sp>
      <p:sp>
        <p:nvSpPr>
          <p:cNvPr id="13" name="TextBox 13"/>
          <p:cNvSpPr txBox="1"/>
          <p:nvPr/>
        </p:nvSpPr>
        <p:spPr>
          <a:xfrm>
            <a:off x="14535098" y="7845357"/>
            <a:ext cx="1737085" cy="467820"/>
          </a:xfrm>
          <a:prstGeom prst="rect">
            <a:avLst/>
          </a:prstGeom>
        </p:spPr>
        <p:txBody>
          <a:bodyPr wrap="square" lIns="0" tIns="0" rIns="0" bIns="0" rtlCol="0" anchor="t">
            <a:spAutoFit/>
          </a:bodyPr>
          <a:lstStyle/>
          <a:p>
            <a:pPr algn="ctr">
              <a:lnSpc>
                <a:spcPts val="3920"/>
              </a:lnSpc>
              <a:spcBef>
                <a:spcPct val="0"/>
              </a:spcBef>
            </a:pPr>
            <a:r>
              <a:rPr lang="en-US" sz="2800" dirty="0">
                <a:solidFill>
                  <a:srgbClr val="000000"/>
                </a:solidFill>
              </a:rPr>
              <a:t>Xin Wang</a:t>
            </a:r>
          </a:p>
        </p:txBody>
      </p:sp>
      <p:sp>
        <p:nvSpPr>
          <p:cNvPr id="14" name="TextBox 14"/>
          <p:cNvSpPr txBox="1"/>
          <p:nvPr/>
        </p:nvSpPr>
        <p:spPr>
          <a:xfrm>
            <a:off x="930626" y="8329505"/>
            <a:ext cx="4343024" cy="370999"/>
          </a:xfrm>
          <a:prstGeom prst="rect">
            <a:avLst/>
          </a:prstGeom>
        </p:spPr>
        <p:txBody>
          <a:bodyPr wrap="square" lIns="0" tIns="0" rIns="0" bIns="0" rtlCol="0" anchor="t">
            <a:spAutoFit/>
          </a:bodyPr>
          <a:lstStyle/>
          <a:p>
            <a:pPr algn="ctr">
              <a:lnSpc>
                <a:spcPts val="3080"/>
              </a:lnSpc>
              <a:spcBef>
                <a:spcPct val="0"/>
              </a:spcBef>
            </a:pPr>
            <a:r>
              <a:rPr lang="en-US" sz="2200" dirty="0" err="1">
                <a:solidFill>
                  <a:srgbClr val="000000"/>
                </a:solidFill>
              </a:rPr>
              <a:t>arash.mozhdehi@ucalgary.ca</a:t>
            </a:r>
            <a:endParaRPr lang="en-US" sz="2200" dirty="0">
              <a:solidFill>
                <a:srgbClr val="000000"/>
              </a:solidFill>
            </a:endParaRPr>
          </a:p>
        </p:txBody>
      </p:sp>
      <p:sp>
        <p:nvSpPr>
          <p:cNvPr id="15" name="TextBox 15"/>
          <p:cNvSpPr txBox="1"/>
          <p:nvPr/>
        </p:nvSpPr>
        <p:spPr>
          <a:xfrm>
            <a:off x="6444470" y="8313177"/>
            <a:ext cx="5399056" cy="372744"/>
          </a:xfrm>
          <a:prstGeom prst="rect">
            <a:avLst/>
          </a:prstGeom>
        </p:spPr>
        <p:txBody>
          <a:bodyPr wrap="square" lIns="0" tIns="0" rIns="0" bIns="0" rtlCol="0" anchor="t">
            <a:spAutoFit/>
          </a:bodyPr>
          <a:lstStyle/>
          <a:p>
            <a:pPr algn="ctr">
              <a:lnSpc>
                <a:spcPts val="3080"/>
              </a:lnSpc>
              <a:spcBef>
                <a:spcPct val="0"/>
              </a:spcBef>
            </a:pPr>
            <a:r>
              <a:rPr lang="en-US" sz="2200" dirty="0" err="1">
                <a:solidFill>
                  <a:srgbClr val="000000"/>
                </a:solidFill>
              </a:rPr>
              <a:t>mahdi.mohammadizadeh@ucalgary.ca</a:t>
            </a:r>
            <a:endParaRPr lang="en-US" sz="2200" dirty="0">
              <a:solidFill>
                <a:srgbClr val="000000"/>
              </a:solidFill>
            </a:endParaRPr>
          </a:p>
        </p:txBody>
      </p:sp>
      <p:sp>
        <p:nvSpPr>
          <p:cNvPr id="16" name="TextBox 16"/>
          <p:cNvSpPr txBox="1"/>
          <p:nvPr/>
        </p:nvSpPr>
        <p:spPr>
          <a:xfrm>
            <a:off x="14002573" y="8329505"/>
            <a:ext cx="2802136" cy="372744"/>
          </a:xfrm>
          <a:prstGeom prst="rect">
            <a:avLst/>
          </a:prstGeom>
        </p:spPr>
        <p:txBody>
          <a:bodyPr lIns="0" tIns="0" rIns="0" bIns="0" rtlCol="0" anchor="t">
            <a:spAutoFit/>
          </a:bodyPr>
          <a:lstStyle/>
          <a:p>
            <a:pPr algn="ctr">
              <a:lnSpc>
                <a:spcPts val="3080"/>
              </a:lnSpc>
              <a:spcBef>
                <a:spcPct val="0"/>
              </a:spcBef>
            </a:pPr>
            <a:r>
              <a:rPr lang="en-US" sz="2200" dirty="0" err="1">
                <a:solidFill>
                  <a:srgbClr val="000000"/>
                </a:solidFill>
              </a:rPr>
              <a:t>xcwang@ucalgary.ca</a:t>
            </a:r>
            <a:endParaRPr lang="en-US" sz="2200" dirty="0">
              <a:solidFill>
                <a:srgbClr val="000000"/>
              </a:solidFill>
            </a:endParaRPr>
          </a:p>
        </p:txBody>
      </p:sp>
      <p:pic>
        <p:nvPicPr>
          <p:cNvPr id="20" name="Picture 19" descr="A person in a white shirt&#10;&#10;Description automatically generated">
            <a:extLst>
              <a:ext uri="{FF2B5EF4-FFF2-40B4-BE49-F238E27FC236}">
                <a16:creationId xmlns:a16="http://schemas.microsoft.com/office/drawing/2014/main" id="{0C31126D-C426-8FEA-365F-9F84C16A97D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778" b="97778" l="1333" r="96889">
                        <a14:foregroundMark x1="22667" y1="84444" x2="55111" y2="90222"/>
                        <a14:foregroundMark x1="63556" y1="84889" x2="69778" y2="86667"/>
                        <a14:foregroundMark x1="65333" y1="77778" x2="80889" y2="90667"/>
                        <a14:foregroundMark x1="75111" y1="82667" x2="86222" y2="88444"/>
                        <a14:foregroundMark x1="92444" y1="94222" x2="58667" y2="98222"/>
                        <a14:foregroundMark x1="14222" y1="84444" x2="10667" y2="95111"/>
                        <a14:foregroundMark x1="4889" y1="86667" x2="7111" y2="92889"/>
                        <a14:foregroundMark x1="94667" y1="91556" x2="97333" y2="96444"/>
                        <a14:foregroundMark x1="30222" y1="75556" x2="16444" y2="84000"/>
                        <a14:foregroundMark x1="6667" y1="94222" x2="8000" y2="96444"/>
                        <a14:foregroundMark x1="4000" y1="95111" x2="4000" y2="96889"/>
                        <a14:foregroundMark x1="1333" y1="92444" x2="1333" y2="93778"/>
                        <a14:foregroundMark x1="53778" y1="15556" x2="55556" y2="16000"/>
                        <a14:foregroundMark x1="52444" y1="14222" x2="53778" y2="14222"/>
                        <a14:foregroundMark x1="55556" y1="13778" x2="52889" y2="13333"/>
                      </a14:backgroundRemoval>
                    </a14:imgEffect>
                  </a14:imgLayer>
                </a14:imgProps>
              </a:ext>
              <a:ext uri="{28A0092B-C50C-407E-A947-70E740481C1C}">
                <a14:useLocalDpi xmlns:a14="http://schemas.microsoft.com/office/drawing/2010/main" val="0"/>
              </a:ext>
            </a:extLst>
          </a:blip>
          <a:stretch>
            <a:fillRect/>
          </a:stretch>
        </p:blipFill>
        <p:spPr>
          <a:xfrm>
            <a:off x="7569461" y="4294676"/>
            <a:ext cx="3149076" cy="3471265"/>
          </a:xfrm>
          <a:prstGeom prst="ellipse">
            <a:avLst/>
          </a:prstGeom>
        </p:spPr>
      </p:pic>
      <p:sp>
        <p:nvSpPr>
          <p:cNvPr id="8" name="TextBox 7">
            <a:extLst>
              <a:ext uri="{FF2B5EF4-FFF2-40B4-BE49-F238E27FC236}">
                <a16:creationId xmlns:a16="http://schemas.microsoft.com/office/drawing/2014/main" id="{93BABAB2-3063-945D-621E-B2A24CF4B5DF}"/>
              </a:ext>
            </a:extLst>
          </p:cNvPr>
          <p:cNvSpPr txBox="1"/>
          <p:nvPr/>
        </p:nvSpPr>
        <p:spPr>
          <a:xfrm>
            <a:off x="4715714" y="9132797"/>
            <a:ext cx="8856568" cy="461665"/>
          </a:xfrm>
          <a:prstGeom prst="rect">
            <a:avLst/>
          </a:prstGeom>
          <a:noFill/>
        </p:spPr>
        <p:txBody>
          <a:bodyPr wrap="square">
            <a:spAutoFit/>
          </a:bodyPr>
          <a:lstStyle/>
          <a:p>
            <a:pPr algn="ctr"/>
            <a:r>
              <a:rPr lang="en-US" sz="2400" dirty="0">
                <a:ea typeface="+mj-ea"/>
                <a:cs typeface="Arial" panose="020B0604020202020204" pitchFamily="34" charset="0"/>
              </a:rPr>
              <a:t>Department of Geomatics Engineering, University of Calgary</a:t>
            </a:r>
            <a:endParaRPr lang="en-US" sz="2400" baseline="30000" dirty="0">
              <a:ea typeface="+mj-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41000">
              <a:srgbClr val="E0E9F3"/>
            </a:gs>
            <a:gs pos="0">
              <a:schemeClr val="accent1">
                <a:lumMod val="5000"/>
                <a:lumOff val="95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949C9A08-EED7-AD3A-4092-E878B4569B6A}"/>
              </a:ext>
            </a:extLst>
          </p:cNvPr>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14113D5C-F68F-82CF-04E5-F53A734A01BD}"/>
              </a:ext>
            </a:extLst>
          </p:cNvPr>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4"/>
            <a:stretch>
              <a:fillRect/>
            </a:stretch>
          </a:blipFill>
        </p:spPr>
        <p:txBody>
          <a:bodyPr/>
          <a:lstStyle/>
          <a:p>
            <a:endParaRPr lang="en-US"/>
          </a:p>
        </p:txBody>
      </p:sp>
      <p:sp>
        <p:nvSpPr>
          <p:cNvPr id="5" name="Title 1">
            <a:extLst>
              <a:ext uri="{FF2B5EF4-FFF2-40B4-BE49-F238E27FC236}">
                <a16:creationId xmlns:a16="http://schemas.microsoft.com/office/drawing/2014/main" id="{503F578F-0ED0-929E-0C9C-AFB5D2CCCAA2}"/>
              </a:ext>
            </a:extLst>
          </p:cNvPr>
          <p:cNvSpPr txBox="1"/>
          <p:nvPr/>
        </p:nvSpPr>
        <p:spPr>
          <a:xfrm>
            <a:off x="914400" y="615904"/>
            <a:ext cx="11633506" cy="1003532"/>
          </a:xfrm>
          <a:prstGeom prst="rect">
            <a:avLst/>
          </a:prstGeom>
        </p:spPr>
        <p:txBody>
          <a:bodyPr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Proposed Method (Edge-DIRECT’s Encoding module)​ </a:t>
            </a:r>
            <a:endParaRPr lang="en-CA" dirty="0"/>
          </a:p>
        </p:txBody>
      </p:sp>
      <p:sp>
        <p:nvSpPr>
          <p:cNvPr id="6" name="AutoShape 5">
            <a:extLst>
              <a:ext uri="{FF2B5EF4-FFF2-40B4-BE49-F238E27FC236}">
                <a16:creationId xmlns:a16="http://schemas.microsoft.com/office/drawing/2014/main" id="{62A41791-FDC6-239C-5F80-A05AFC667618}"/>
              </a:ext>
            </a:extLst>
          </p:cNvPr>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grpSp>
        <p:nvGrpSpPr>
          <p:cNvPr id="98" name="Group 97">
            <a:extLst>
              <a:ext uri="{FF2B5EF4-FFF2-40B4-BE49-F238E27FC236}">
                <a16:creationId xmlns:a16="http://schemas.microsoft.com/office/drawing/2014/main" id="{8AC65AC6-0D4D-6C3A-23B8-BB3B5E66811C}"/>
              </a:ext>
            </a:extLst>
          </p:cNvPr>
          <p:cNvGrpSpPr/>
          <p:nvPr/>
        </p:nvGrpSpPr>
        <p:grpSpPr>
          <a:xfrm>
            <a:off x="571946" y="4914900"/>
            <a:ext cx="2667000" cy="1752593"/>
            <a:chOff x="12115379" y="2296515"/>
            <a:chExt cx="3850825" cy="2483646"/>
          </a:xfrm>
        </p:grpSpPr>
        <p:grpSp>
          <p:nvGrpSpPr>
            <p:cNvPr id="66" name="Group 5">
              <a:extLst>
                <a:ext uri="{FF2B5EF4-FFF2-40B4-BE49-F238E27FC236}">
                  <a16:creationId xmlns:a16="http://schemas.microsoft.com/office/drawing/2014/main" id="{AC8B50B4-65BD-E767-B164-FE943E483A87}"/>
                </a:ext>
              </a:extLst>
            </p:cNvPr>
            <p:cNvGrpSpPr/>
            <p:nvPr/>
          </p:nvGrpSpPr>
          <p:grpSpPr>
            <a:xfrm>
              <a:off x="13909843" y="2664339"/>
              <a:ext cx="367824" cy="367824"/>
              <a:chOff x="0" y="0"/>
              <a:chExt cx="812800" cy="812800"/>
            </a:xfrm>
          </p:grpSpPr>
          <p:sp>
            <p:nvSpPr>
              <p:cNvPr id="67" name="Freeform 6">
                <a:extLst>
                  <a:ext uri="{FF2B5EF4-FFF2-40B4-BE49-F238E27FC236}">
                    <a16:creationId xmlns:a16="http://schemas.microsoft.com/office/drawing/2014/main" id="{003AF6A4-65C9-368B-5262-AB367FAC72F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7266"/>
              </a:solidFill>
            </p:spPr>
            <p:txBody>
              <a:bodyPr/>
              <a:lstStyle/>
              <a:p>
                <a:endParaRPr lang="en-US"/>
              </a:p>
            </p:txBody>
          </p:sp>
          <p:sp>
            <p:nvSpPr>
              <p:cNvPr id="68" name="TextBox 7">
                <a:extLst>
                  <a:ext uri="{FF2B5EF4-FFF2-40B4-BE49-F238E27FC236}">
                    <a16:creationId xmlns:a16="http://schemas.microsoft.com/office/drawing/2014/main" id="{F5D359C1-F5DF-9CBE-1F35-5A216357889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9" name="Group 8">
              <a:extLst>
                <a:ext uri="{FF2B5EF4-FFF2-40B4-BE49-F238E27FC236}">
                  <a16:creationId xmlns:a16="http://schemas.microsoft.com/office/drawing/2014/main" id="{E309EBE5-5BDB-22A4-AC2C-F2832631D8C7}"/>
                </a:ext>
              </a:extLst>
            </p:cNvPr>
            <p:cNvGrpSpPr/>
            <p:nvPr/>
          </p:nvGrpSpPr>
          <p:grpSpPr>
            <a:xfrm>
              <a:off x="12753732" y="3128289"/>
              <a:ext cx="367824" cy="367824"/>
              <a:chOff x="0" y="0"/>
              <a:chExt cx="812800" cy="812800"/>
            </a:xfrm>
          </p:grpSpPr>
          <p:sp>
            <p:nvSpPr>
              <p:cNvPr id="70" name="Freeform 9">
                <a:extLst>
                  <a:ext uri="{FF2B5EF4-FFF2-40B4-BE49-F238E27FC236}">
                    <a16:creationId xmlns:a16="http://schemas.microsoft.com/office/drawing/2014/main" id="{5F8FE713-78E9-1708-2EA3-3A8E98345AB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7266"/>
              </a:solidFill>
            </p:spPr>
            <p:txBody>
              <a:bodyPr/>
              <a:lstStyle/>
              <a:p>
                <a:endParaRPr lang="en-US"/>
              </a:p>
            </p:txBody>
          </p:sp>
          <p:sp>
            <p:nvSpPr>
              <p:cNvPr id="71" name="TextBox 10">
                <a:extLst>
                  <a:ext uri="{FF2B5EF4-FFF2-40B4-BE49-F238E27FC236}">
                    <a16:creationId xmlns:a16="http://schemas.microsoft.com/office/drawing/2014/main" id="{B9F6B2A1-AC5C-107B-84AC-01FBED45375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2" name="Group 11">
              <a:extLst>
                <a:ext uri="{FF2B5EF4-FFF2-40B4-BE49-F238E27FC236}">
                  <a16:creationId xmlns:a16="http://schemas.microsoft.com/office/drawing/2014/main" id="{E99F5EBB-FE74-B8E4-AF40-0C4043214465}"/>
                </a:ext>
              </a:extLst>
            </p:cNvPr>
            <p:cNvGrpSpPr/>
            <p:nvPr/>
          </p:nvGrpSpPr>
          <p:grpSpPr>
            <a:xfrm>
              <a:off x="15230556" y="3312201"/>
              <a:ext cx="367824" cy="367824"/>
              <a:chOff x="0" y="0"/>
              <a:chExt cx="812800" cy="812800"/>
            </a:xfrm>
          </p:grpSpPr>
          <p:sp>
            <p:nvSpPr>
              <p:cNvPr id="73" name="Freeform 12">
                <a:extLst>
                  <a:ext uri="{FF2B5EF4-FFF2-40B4-BE49-F238E27FC236}">
                    <a16:creationId xmlns:a16="http://schemas.microsoft.com/office/drawing/2014/main" id="{2ED6F8D3-732D-A56C-4462-244206B8C4D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7266"/>
              </a:solidFill>
            </p:spPr>
            <p:txBody>
              <a:bodyPr/>
              <a:lstStyle/>
              <a:p>
                <a:endParaRPr lang="en-US"/>
              </a:p>
            </p:txBody>
          </p:sp>
          <p:sp>
            <p:nvSpPr>
              <p:cNvPr id="74" name="TextBox 13">
                <a:extLst>
                  <a:ext uri="{FF2B5EF4-FFF2-40B4-BE49-F238E27FC236}">
                    <a16:creationId xmlns:a16="http://schemas.microsoft.com/office/drawing/2014/main" id="{53569260-B139-C336-4A0D-67EC8892A8E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5" name="Group 14">
              <a:extLst>
                <a:ext uri="{FF2B5EF4-FFF2-40B4-BE49-F238E27FC236}">
                  <a16:creationId xmlns:a16="http://schemas.microsoft.com/office/drawing/2014/main" id="{6ED0E5E1-51E9-9100-0A9A-40DE3E209926}"/>
                </a:ext>
              </a:extLst>
            </p:cNvPr>
            <p:cNvGrpSpPr/>
            <p:nvPr/>
          </p:nvGrpSpPr>
          <p:grpSpPr>
            <a:xfrm>
              <a:off x="13366094" y="4412337"/>
              <a:ext cx="367824" cy="367824"/>
              <a:chOff x="0" y="0"/>
              <a:chExt cx="812800" cy="812800"/>
            </a:xfrm>
          </p:grpSpPr>
          <p:sp>
            <p:nvSpPr>
              <p:cNvPr id="76" name="Freeform 15">
                <a:extLst>
                  <a:ext uri="{FF2B5EF4-FFF2-40B4-BE49-F238E27FC236}">
                    <a16:creationId xmlns:a16="http://schemas.microsoft.com/office/drawing/2014/main" id="{614E2AC6-19E9-4056-7EA6-0228011BE87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7266"/>
              </a:solidFill>
            </p:spPr>
            <p:txBody>
              <a:bodyPr/>
              <a:lstStyle/>
              <a:p>
                <a:endParaRPr lang="en-US"/>
              </a:p>
            </p:txBody>
          </p:sp>
          <p:sp>
            <p:nvSpPr>
              <p:cNvPr id="77" name="TextBox 16">
                <a:extLst>
                  <a:ext uri="{FF2B5EF4-FFF2-40B4-BE49-F238E27FC236}">
                    <a16:creationId xmlns:a16="http://schemas.microsoft.com/office/drawing/2014/main" id="{B6AC4C9D-A3B3-9129-E0A6-4CFA7A5EFAD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8" name="Group 17">
              <a:extLst>
                <a:ext uri="{FF2B5EF4-FFF2-40B4-BE49-F238E27FC236}">
                  <a16:creationId xmlns:a16="http://schemas.microsoft.com/office/drawing/2014/main" id="{68EABEB8-780C-6E16-59B9-6FD6830F633B}"/>
                </a:ext>
              </a:extLst>
            </p:cNvPr>
            <p:cNvGrpSpPr/>
            <p:nvPr/>
          </p:nvGrpSpPr>
          <p:grpSpPr>
            <a:xfrm>
              <a:off x="13909843" y="3496113"/>
              <a:ext cx="367824" cy="367824"/>
              <a:chOff x="0" y="0"/>
              <a:chExt cx="812800" cy="812800"/>
            </a:xfrm>
          </p:grpSpPr>
          <p:sp>
            <p:nvSpPr>
              <p:cNvPr id="79" name="Freeform 18">
                <a:extLst>
                  <a:ext uri="{FF2B5EF4-FFF2-40B4-BE49-F238E27FC236}">
                    <a16:creationId xmlns:a16="http://schemas.microsoft.com/office/drawing/2014/main" id="{632877E4-4D18-3C51-6761-01B9B6C5EAE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7266"/>
              </a:solidFill>
            </p:spPr>
            <p:txBody>
              <a:bodyPr/>
              <a:lstStyle/>
              <a:p>
                <a:endParaRPr lang="en-US"/>
              </a:p>
            </p:txBody>
          </p:sp>
          <p:sp>
            <p:nvSpPr>
              <p:cNvPr id="80" name="TextBox 19">
                <a:extLst>
                  <a:ext uri="{FF2B5EF4-FFF2-40B4-BE49-F238E27FC236}">
                    <a16:creationId xmlns:a16="http://schemas.microsoft.com/office/drawing/2014/main" id="{B3760673-4441-6263-26F6-85798707AC5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1" name="Group 20">
              <a:extLst>
                <a:ext uri="{FF2B5EF4-FFF2-40B4-BE49-F238E27FC236}">
                  <a16:creationId xmlns:a16="http://schemas.microsoft.com/office/drawing/2014/main" id="{81AD03F7-2BA8-849F-E519-29590FE47496}"/>
                </a:ext>
              </a:extLst>
            </p:cNvPr>
            <p:cNvGrpSpPr/>
            <p:nvPr/>
          </p:nvGrpSpPr>
          <p:grpSpPr>
            <a:xfrm>
              <a:off x="15046644" y="4380656"/>
              <a:ext cx="367824" cy="367824"/>
              <a:chOff x="0" y="0"/>
              <a:chExt cx="812800" cy="812800"/>
            </a:xfrm>
          </p:grpSpPr>
          <p:sp>
            <p:nvSpPr>
              <p:cNvPr id="82" name="Freeform 21">
                <a:extLst>
                  <a:ext uri="{FF2B5EF4-FFF2-40B4-BE49-F238E27FC236}">
                    <a16:creationId xmlns:a16="http://schemas.microsoft.com/office/drawing/2014/main" id="{C141753D-638A-884C-64AD-14F8F47CC10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7266"/>
              </a:solidFill>
            </p:spPr>
            <p:txBody>
              <a:bodyPr/>
              <a:lstStyle/>
              <a:p>
                <a:endParaRPr lang="en-US"/>
              </a:p>
            </p:txBody>
          </p:sp>
          <p:sp>
            <p:nvSpPr>
              <p:cNvPr id="83" name="TextBox 22">
                <a:extLst>
                  <a:ext uri="{FF2B5EF4-FFF2-40B4-BE49-F238E27FC236}">
                    <a16:creationId xmlns:a16="http://schemas.microsoft.com/office/drawing/2014/main" id="{EDBA7249-3845-1C64-BD20-CE7B8CE40D7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4" name="Group 23">
              <a:extLst>
                <a:ext uri="{FF2B5EF4-FFF2-40B4-BE49-F238E27FC236}">
                  <a16:creationId xmlns:a16="http://schemas.microsoft.com/office/drawing/2014/main" id="{C38DBA8A-482D-5F32-AC92-B15D2563FEFF}"/>
                </a:ext>
              </a:extLst>
            </p:cNvPr>
            <p:cNvGrpSpPr/>
            <p:nvPr/>
          </p:nvGrpSpPr>
          <p:grpSpPr>
            <a:xfrm>
              <a:off x="12115379" y="4044513"/>
              <a:ext cx="367824" cy="367824"/>
              <a:chOff x="0" y="0"/>
              <a:chExt cx="812800" cy="812800"/>
            </a:xfrm>
          </p:grpSpPr>
          <p:sp>
            <p:nvSpPr>
              <p:cNvPr id="85" name="Freeform 24">
                <a:extLst>
                  <a:ext uri="{FF2B5EF4-FFF2-40B4-BE49-F238E27FC236}">
                    <a16:creationId xmlns:a16="http://schemas.microsoft.com/office/drawing/2014/main" id="{CDC24ED5-3361-74BC-CBFC-3E85F2C886C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7266"/>
              </a:solidFill>
            </p:spPr>
            <p:txBody>
              <a:bodyPr/>
              <a:lstStyle/>
              <a:p>
                <a:endParaRPr lang="en-US"/>
              </a:p>
            </p:txBody>
          </p:sp>
          <p:sp>
            <p:nvSpPr>
              <p:cNvPr id="86" name="TextBox 25">
                <a:extLst>
                  <a:ext uri="{FF2B5EF4-FFF2-40B4-BE49-F238E27FC236}">
                    <a16:creationId xmlns:a16="http://schemas.microsoft.com/office/drawing/2014/main" id="{0968AB78-70E9-B7A1-F5A0-E777CE7AE20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7" name="Group 26">
              <a:extLst>
                <a:ext uri="{FF2B5EF4-FFF2-40B4-BE49-F238E27FC236}">
                  <a16:creationId xmlns:a16="http://schemas.microsoft.com/office/drawing/2014/main" id="{34F0F8F0-8B35-0851-4D90-58876AD9E83B}"/>
                </a:ext>
              </a:extLst>
            </p:cNvPr>
            <p:cNvGrpSpPr/>
            <p:nvPr/>
          </p:nvGrpSpPr>
          <p:grpSpPr>
            <a:xfrm>
              <a:off x="15598380" y="2296515"/>
              <a:ext cx="367824" cy="367824"/>
              <a:chOff x="0" y="0"/>
              <a:chExt cx="812800" cy="812800"/>
            </a:xfrm>
          </p:grpSpPr>
          <p:sp>
            <p:nvSpPr>
              <p:cNvPr id="88" name="Freeform 27">
                <a:extLst>
                  <a:ext uri="{FF2B5EF4-FFF2-40B4-BE49-F238E27FC236}">
                    <a16:creationId xmlns:a16="http://schemas.microsoft.com/office/drawing/2014/main" id="{DD6A8A69-B2A9-CD87-F152-35FADC25C3C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7266"/>
              </a:solidFill>
            </p:spPr>
            <p:txBody>
              <a:bodyPr/>
              <a:lstStyle/>
              <a:p>
                <a:endParaRPr lang="en-US"/>
              </a:p>
            </p:txBody>
          </p:sp>
          <p:sp>
            <p:nvSpPr>
              <p:cNvPr id="89" name="TextBox 28">
                <a:extLst>
                  <a:ext uri="{FF2B5EF4-FFF2-40B4-BE49-F238E27FC236}">
                    <a16:creationId xmlns:a16="http://schemas.microsoft.com/office/drawing/2014/main" id="{EEC1F16E-D56E-9CA4-73B0-2E9CE85C6FF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0" name="AutoShape 29">
              <a:extLst>
                <a:ext uri="{FF2B5EF4-FFF2-40B4-BE49-F238E27FC236}">
                  <a16:creationId xmlns:a16="http://schemas.microsoft.com/office/drawing/2014/main" id="{62A59277-778D-7835-3F5E-E647E88B22FD}"/>
                </a:ext>
              </a:extLst>
            </p:cNvPr>
            <p:cNvSpPr/>
            <p:nvPr/>
          </p:nvSpPr>
          <p:spPr>
            <a:xfrm flipV="1">
              <a:off x="15477108" y="2653396"/>
              <a:ext cx="242545" cy="669748"/>
            </a:xfrm>
            <a:prstGeom prst="line">
              <a:avLst/>
            </a:prstGeom>
            <a:ln w="19050" cap="flat">
              <a:solidFill>
                <a:srgbClr val="000000"/>
              </a:solidFill>
              <a:prstDash val="solid"/>
              <a:headEnd type="none" w="sm" len="sm"/>
              <a:tailEnd type="none" w="sm" len="sm"/>
            </a:ln>
          </p:spPr>
          <p:txBody>
            <a:bodyPr/>
            <a:lstStyle/>
            <a:p>
              <a:endParaRPr lang="en-US"/>
            </a:p>
          </p:txBody>
        </p:sp>
        <p:sp>
          <p:nvSpPr>
            <p:cNvPr id="91" name="AutoShape 30">
              <a:extLst>
                <a:ext uri="{FF2B5EF4-FFF2-40B4-BE49-F238E27FC236}">
                  <a16:creationId xmlns:a16="http://schemas.microsoft.com/office/drawing/2014/main" id="{E46E1E05-C1AA-F9FF-B776-6B94D167FDC4}"/>
                </a:ext>
              </a:extLst>
            </p:cNvPr>
            <p:cNvSpPr/>
            <p:nvPr/>
          </p:nvSpPr>
          <p:spPr>
            <a:xfrm flipH="1" flipV="1">
              <a:off x="14258908" y="2929265"/>
              <a:ext cx="990407" cy="485834"/>
            </a:xfrm>
            <a:prstGeom prst="line">
              <a:avLst/>
            </a:prstGeom>
            <a:ln w="19050" cap="flat">
              <a:solidFill>
                <a:srgbClr val="000000"/>
              </a:solidFill>
              <a:prstDash val="solid"/>
              <a:headEnd type="none" w="sm" len="sm"/>
              <a:tailEnd type="none" w="sm" len="sm"/>
            </a:ln>
          </p:spPr>
          <p:txBody>
            <a:bodyPr/>
            <a:lstStyle/>
            <a:p>
              <a:endParaRPr lang="en-US"/>
            </a:p>
          </p:txBody>
        </p:sp>
        <p:sp>
          <p:nvSpPr>
            <p:cNvPr id="92" name="AutoShape 31">
              <a:extLst>
                <a:ext uri="{FF2B5EF4-FFF2-40B4-BE49-F238E27FC236}">
                  <a16:creationId xmlns:a16="http://schemas.microsoft.com/office/drawing/2014/main" id="{34338AAF-2AB3-B6C0-6415-6084E62DF6B4}"/>
                </a:ext>
              </a:extLst>
            </p:cNvPr>
            <p:cNvSpPr/>
            <p:nvPr/>
          </p:nvSpPr>
          <p:spPr>
            <a:xfrm flipV="1">
              <a:off x="15268002" y="3680025"/>
              <a:ext cx="146467" cy="704446"/>
            </a:xfrm>
            <a:prstGeom prst="line">
              <a:avLst/>
            </a:prstGeom>
            <a:ln w="19050" cap="flat">
              <a:solidFill>
                <a:srgbClr val="000000"/>
              </a:solidFill>
              <a:prstDash val="solid"/>
              <a:headEnd type="none" w="sm" len="sm"/>
              <a:tailEnd type="none" w="sm" len="sm"/>
            </a:ln>
          </p:spPr>
          <p:txBody>
            <a:bodyPr/>
            <a:lstStyle/>
            <a:p>
              <a:endParaRPr lang="en-US"/>
            </a:p>
          </p:txBody>
        </p:sp>
        <p:sp>
          <p:nvSpPr>
            <p:cNvPr id="93" name="AutoShape 32">
              <a:extLst>
                <a:ext uri="{FF2B5EF4-FFF2-40B4-BE49-F238E27FC236}">
                  <a16:creationId xmlns:a16="http://schemas.microsoft.com/office/drawing/2014/main" id="{5518F69E-8770-8E63-C935-9925AB54B0E2}"/>
                </a:ext>
              </a:extLst>
            </p:cNvPr>
            <p:cNvSpPr/>
            <p:nvPr/>
          </p:nvSpPr>
          <p:spPr>
            <a:xfrm flipH="1">
              <a:off x="13733918" y="4568460"/>
              <a:ext cx="1312766" cy="27788"/>
            </a:xfrm>
            <a:prstGeom prst="line">
              <a:avLst/>
            </a:prstGeom>
            <a:ln w="19050" cap="flat">
              <a:solidFill>
                <a:srgbClr val="000000"/>
              </a:solidFill>
              <a:prstDash val="solid"/>
              <a:headEnd type="none" w="sm" len="sm"/>
              <a:tailEnd type="none" w="sm" len="sm"/>
            </a:ln>
          </p:spPr>
          <p:txBody>
            <a:bodyPr/>
            <a:lstStyle/>
            <a:p>
              <a:endParaRPr lang="en-US"/>
            </a:p>
          </p:txBody>
        </p:sp>
        <p:sp>
          <p:nvSpPr>
            <p:cNvPr id="94" name="AutoShape 33">
              <a:extLst>
                <a:ext uri="{FF2B5EF4-FFF2-40B4-BE49-F238E27FC236}">
                  <a16:creationId xmlns:a16="http://schemas.microsoft.com/office/drawing/2014/main" id="{D3C6CD52-EDEF-70A5-A4EE-47FAB1126218}"/>
                </a:ext>
              </a:extLst>
            </p:cNvPr>
            <p:cNvSpPr/>
            <p:nvPr/>
          </p:nvSpPr>
          <p:spPr>
            <a:xfrm>
              <a:off x="14093755" y="3032163"/>
              <a:ext cx="0" cy="463950"/>
            </a:xfrm>
            <a:prstGeom prst="line">
              <a:avLst/>
            </a:prstGeom>
            <a:ln w="19050" cap="flat">
              <a:solidFill>
                <a:srgbClr val="000000"/>
              </a:solidFill>
              <a:prstDash val="solid"/>
              <a:headEnd type="none" w="sm" len="sm"/>
              <a:tailEnd type="none" w="sm" len="sm"/>
            </a:ln>
          </p:spPr>
          <p:txBody>
            <a:bodyPr/>
            <a:lstStyle/>
            <a:p>
              <a:endParaRPr lang="en-US"/>
            </a:p>
          </p:txBody>
        </p:sp>
        <p:sp>
          <p:nvSpPr>
            <p:cNvPr id="95" name="AutoShape 34">
              <a:extLst>
                <a:ext uri="{FF2B5EF4-FFF2-40B4-BE49-F238E27FC236}">
                  <a16:creationId xmlns:a16="http://schemas.microsoft.com/office/drawing/2014/main" id="{80A44517-11EE-1390-8D80-BB26019B3B34}"/>
                </a:ext>
              </a:extLst>
            </p:cNvPr>
            <p:cNvSpPr/>
            <p:nvPr/>
          </p:nvSpPr>
          <p:spPr>
            <a:xfrm flipH="1" flipV="1">
              <a:off x="13112946" y="3367975"/>
              <a:ext cx="805505" cy="256277"/>
            </a:xfrm>
            <a:prstGeom prst="line">
              <a:avLst/>
            </a:prstGeom>
            <a:ln w="19050" cap="flat">
              <a:solidFill>
                <a:srgbClr val="000000"/>
              </a:solidFill>
              <a:prstDash val="solid"/>
              <a:headEnd type="none" w="sm" len="sm"/>
              <a:tailEnd type="none" w="sm" len="sm"/>
            </a:ln>
          </p:spPr>
          <p:txBody>
            <a:bodyPr/>
            <a:lstStyle/>
            <a:p>
              <a:endParaRPr lang="en-US"/>
            </a:p>
          </p:txBody>
        </p:sp>
        <p:sp>
          <p:nvSpPr>
            <p:cNvPr id="96" name="AutoShape 35">
              <a:extLst>
                <a:ext uri="{FF2B5EF4-FFF2-40B4-BE49-F238E27FC236}">
                  <a16:creationId xmlns:a16="http://schemas.microsoft.com/office/drawing/2014/main" id="{C9B5255C-CC26-17B7-ACD7-F524FF955C70}"/>
                </a:ext>
              </a:extLst>
            </p:cNvPr>
            <p:cNvSpPr/>
            <p:nvPr/>
          </p:nvSpPr>
          <p:spPr>
            <a:xfrm flipH="1">
              <a:off x="12475220" y="3733790"/>
              <a:ext cx="1442606" cy="440870"/>
            </a:xfrm>
            <a:prstGeom prst="line">
              <a:avLst/>
            </a:prstGeom>
            <a:ln w="19050" cap="flat">
              <a:solidFill>
                <a:srgbClr val="000000"/>
              </a:solidFill>
              <a:prstDash val="solid"/>
              <a:headEnd type="none" w="sm" len="sm"/>
              <a:tailEnd type="none" w="sm" len="sm"/>
            </a:ln>
          </p:spPr>
          <p:txBody>
            <a:bodyPr/>
            <a:lstStyle/>
            <a:p>
              <a:endParaRPr lang="en-US"/>
            </a:p>
          </p:txBody>
        </p:sp>
        <p:sp>
          <p:nvSpPr>
            <p:cNvPr id="97" name="AutoShape 36">
              <a:extLst>
                <a:ext uri="{FF2B5EF4-FFF2-40B4-BE49-F238E27FC236}">
                  <a16:creationId xmlns:a16="http://schemas.microsoft.com/office/drawing/2014/main" id="{10A78C1E-2976-EAAB-7E24-EB6F54B15256}"/>
                </a:ext>
              </a:extLst>
            </p:cNvPr>
            <p:cNvSpPr/>
            <p:nvPr/>
          </p:nvSpPr>
          <p:spPr>
            <a:xfrm>
              <a:off x="14238910" y="3792970"/>
              <a:ext cx="846491" cy="658653"/>
            </a:xfrm>
            <a:prstGeom prst="line">
              <a:avLst/>
            </a:prstGeom>
            <a:ln w="19050" cap="flat">
              <a:solidFill>
                <a:srgbClr val="000000"/>
              </a:solidFill>
              <a:prstDash val="solid"/>
              <a:headEnd type="none" w="sm" len="sm"/>
              <a:tailEnd type="none" w="sm" len="sm"/>
            </a:ln>
          </p:spPr>
          <p:txBody>
            <a:bodyPr/>
            <a:lstStyle/>
            <a:p>
              <a:endParaRPr lang="en-US"/>
            </a:p>
          </p:txBody>
        </p:sp>
      </p:grpSp>
      <p:sp>
        <p:nvSpPr>
          <p:cNvPr id="99" name="Freeform 4">
            <a:extLst>
              <a:ext uri="{FF2B5EF4-FFF2-40B4-BE49-F238E27FC236}">
                <a16:creationId xmlns:a16="http://schemas.microsoft.com/office/drawing/2014/main" id="{F26CA5DE-5A45-CB51-5452-07694CCE2467}"/>
              </a:ext>
            </a:extLst>
          </p:cNvPr>
          <p:cNvSpPr/>
          <p:nvPr/>
        </p:nvSpPr>
        <p:spPr>
          <a:xfrm>
            <a:off x="1400096" y="2269616"/>
            <a:ext cx="1430372" cy="1524332"/>
          </a:xfrm>
          <a:custGeom>
            <a:avLst/>
            <a:gdLst/>
            <a:ahLst/>
            <a:cxnLst/>
            <a:rect l="l" t="t" r="r" b="b"/>
            <a:pathLst>
              <a:path w="5499633" h="5936758">
                <a:moveTo>
                  <a:pt x="0" y="0"/>
                </a:moveTo>
                <a:lnTo>
                  <a:pt x="5499633" y="0"/>
                </a:lnTo>
                <a:lnTo>
                  <a:pt x="5499633" y="5936758"/>
                </a:lnTo>
                <a:lnTo>
                  <a:pt x="0" y="5936758"/>
                </a:lnTo>
                <a:lnTo>
                  <a:pt x="0" y="0"/>
                </a:lnTo>
                <a:close/>
              </a:path>
            </a:pathLst>
          </a:custGeom>
          <a:blipFill>
            <a:blip r:embed="rId5"/>
            <a:stretch>
              <a:fillRect/>
            </a:stretch>
          </a:blipFill>
        </p:spPr>
        <p:txBody>
          <a:bodyPr/>
          <a:lstStyle/>
          <a:p>
            <a:endParaRPr lang="en-US"/>
          </a:p>
        </p:txBody>
      </p:sp>
      <p:sp>
        <p:nvSpPr>
          <p:cNvPr id="102" name="Right Arrow 101">
            <a:extLst>
              <a:ext uri="{FF2B5EF4-FFF2-40B4-BE49-F238E27FC236}">
                <a16:creationId xmlns:a16="http://schemas.microsoft.com/office/drawing/2014/main" id="{6E158775-148C-C6C5-74A3-A5048A414DEA}"/>
              </a:ext>
            </a:extLst>
          </p:cNvPr>
          <p:cNvSpPr/>
          <p:nvPr/>
        </p:nvSpPr>
        <p:spPr>
          <a:xfrm rot="5400000">
            <a:off x="1200849" y="4252778"/>
            <a:ext cx="1458355" cy="254747"/>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7C01AC62-E332-C258-4911-307177AEBC76}"/>
              </a:ext>
            </a:extLst>
          </p:cNvPr>
          <p:cNvSpPr txBox="1"/>
          <p:nvPr/>
        </p:nvSpPr>
        <p:spPr>
          <a:xfrm>
            <a:off x="278390" y="3703127"/>
            <a:ext cx="1626610" cy="923330"/>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Constructing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Time-Window Graph</a:t>
            </a:r>
            <a:endParaRPr lang="en-US" dirty="0"/>
          </a:p>
        </p:txBody>
      </p:sp>
      <p:sp>
        <p:nvSpPr>
          <p:cNvPr id="106" name="Freeform 2">
            <a:extLst>
              <a:ext uri="{FF2B5EF4-FFF2-40B4-BE49-F238E27FC236}">
                <a16:creationId xmlns:a16="http://schemas.microsoft.com/office/drawing/2014/main" id="{1EB283CE-2A22-2A24-4497-C3639831155B}"/>
              </a:ext>
            </a:extLst>
          </p:cNvPr>
          <p:cNvSpPr/>
          <p:nvPr/>
        </p:nvSpPr>
        <p:spPr>
          <a:xfrm>
            <a:off x="1329143" y="8373095"/>
            <a:ext cx="1424192" cy="1496838"/>
          </a:xfrm>
          <a:custGeom>
            <a:avLst/>
            <a:gdLst/>
            <a:ahLst/>
            <a:cxnLst/>
            <a:rect l="l" t="t" r="r" b="b"/>
            <a:pathLst>
              <a:path w="3564445" h="4114800">
                <a:moveTo>
                  <a:pt x="0" y="0"/>
                </a:moveTo>
                <a:lnTo>
                  <a:pt x="3564445" y="0"/>
                </a:lnTo>
                <a:lnTo>
                  <a:pt x="356444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8" name="Freeform 2">
            <a:extLst>
              <a:ext uri="{FF2B5EF4-FFF2-40B4-BE49-F238E27FC236}">
                <a16:creationId xmlns:a16="http://schemas.microsoft.com/office/drawing/2014/main" id="{4EEA499D-A887-C5A7-6DFB-E4FBA1665629}"/>
              </a:ext>
            </a:extLst>
          </p:cNvPr>
          <p:cNvSpPr/>
          <p:nvPr/>
        </p:nvSpPr>
        <p:spPr>
          <a:xfrm>
            <a:off x="9585032" y="8974614"/>
            <a:ext cx="685800" cy="909497"/>
          </a:xfrm>
          <a:custGeom>
            <a:avLst/>
            <a:gdLst/>
            <a:ahLst/>
            <a:cxnLst/>
            <a:rect l="l" t="t" r="r" b="b"/>
            <a:pathLst>
              <a:path w="3019234" h="4114800">
                <a:moveTo>
                  <a:pt x="0" y="0"/>
                </a:moveTo>
                <a:lnTo>
                  <a:pt x="3019235" y="0"/>
                </a:lnTo>
                <a:lnTo>
                  <a:pt x="301923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9" name="Freeform 6">
            <a:extLst>
              <a:ext uri="{FF2B5EF4-FFF2-40B4-BE49-F238E27FC236}">
                <a16:creationId xmlns:a16="http://schemas.microsoft.com/office/drawing/2014/main" id="{97098A2E-844A-A94D-CB5D-BCC16FD86AF7}"/>
              </a:ext>
            </a:extLst>
          </p:cNvPr>
          <p:cNvSpPr/>
          <p:nvPr/>
        </p:nvSpPr>
        <p:spPr>
          <a:xfrm>
            <a:off x="7883152" y="8925176"/>
            <a:ext cx="1424192" cy="988686"/>
          </a:xfrm>
          <a:custGeom>
            <a:avLst/>
            <a:gdLst/>
            <a:ahLst/>
            <a:cxnLst/>
            <a:rect l="l" t="t" r="r" b="b"/>
            <a:pathLst>
              <a:path w="3799537" h="2512444">
                <a:moveTo>
                  <a:pt x="0" y="0"/>
                </a:moveTo>
                <a:lnTo>
                  <a:pt x="3799536" y="0"/>
                </a:lnTo>
                <a:lnTo>
                  <a:pt x="3799536" y="2512443"/>
                </a:lnTo>
                <a:lnTo>
                  <a:pt x="0" y="25124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1" name="Right Arrow 110">
            <a:extLst>
              <a:ext uri="{FF2B5EF4-FFF2-40B4-BE49-F238E27FC236}">
                <a16:creationId xmlns:a16="http://schemas.microsoft.com/office/drawing/2014/main" id="{D88FAB83-93F0-E025-0287-00AC45D8D1B9}"/>
              </a:ext>
            </a:extLst>
          </p:cNvPr>
          <p:cNvSpPr/>
          <p:nvPr/>
        </p:nvSpPr>
        <p:spPr>
          <a:xfrm rot="16200000">
            <a:off x="7066237" y="4384362"/>
            <a:ext cx="752674" cy="254747"/>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D710C95B-24A6-F0F6-7E24-32A8D930369E}"/>
              </a:ext>
            </a:extLst>
          </p:cNvPr>
          <p:cNvSpPr/>
          <p:nvPr/>
        </p:nvSpPr>
        <p:spPr>
          <a:xfrm>
            <a:off x="5672339" y="4858944"/>
            <a:ext cx="3776461" cy="13340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3D653661-DC41-0F17-70E9-72530B462ED0}"/>
              </a:ext>
            </a:extLst>
          </p:cNvPr>
          <p:cNvSpPr/>
          <p:nvPr/>
        </p:nvSpPr>
        <p:spPr>
          <a:xfrm>
            <a:off x="5417169" y="3662998"/>
            <a:ext cx="3928275" cy="4969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Edge-Feature Enhanced MHA</a:t>
            </a:r>
          </a:p>
        </p:txBody>
      </p:sp>
      <p:sp>
        <p:nvSpPr>
          <p:cNvPr id="115" name="TextBox 114">
            <a:extLst>
              <a:ext uri="{FF2B5EF4-FFF2-40B4-BE49-F238E27FC236}">
                <a16:creationId xmlns:a16="http://schemas.microsoft.com/office/drawing/2014/main" id="{8A80B712-FC78-B9AD-25E1-D510A66D0E90}"/>
              </a:ext>
            </a:extLst>
          </p:cNvPr>
          <p:cNvSpPr txBox="1"/>
          <p:nvPr/>
        </p:nvSpPr>
        <p:spPr>
          <a:xfrm>
            <a:off x="6311704" y="9247304"/>
            <a:ext cx="1626610" cy="369332"/>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Travel Time</a:t>
            </a:r>
            <a:endParaRPr lang="en-US" dirty="0"/>
          </a:p>
        </p:txBody>
      </p:sp>
      <p:sp>
        <p:nvSpPr>
          <p:cNvPr id="116" name="TextBox 115">
            <a:extLst>
              <a:ext uri="{FF2B5EF4-FFF2-40B4-BE49-F238E27FC236}">
                <a16:creationId xmlns:a16="http://schemas.microsoft.com/office/drawing/2014/main" id="{94498071-E480-99A8-4BAA-B06DC59C1F7E}"/>
              </a:ext>
            </a:extLst>
          </p:cNvPr>
          <p:cNvSpPr txBox="1"/>
          <p:nvPr/>
        </p:nvSpPr>
        <p:spPr>
          <a:xfrm>
            <a:off x="10441406" y="9247304"/>
            <a:ext cx="946995" cy="369332"/>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Energy</a:t>
            </a:r>
            <a:endParaRPr lang="en-US" dirty="0"/>
          </a:p>
        </p:txBody>
      </p:sp>
      <p:sp>
        <p:nvSpPr>
          <p:cNvPr id="117" name="Right Arrow 116">
            <a:extLst>
              <a:ext uri="{FF2B5EF4-FFF2-40B4-BE49-F238E27FC236}">
                <a16:creationId xmlns:a16="http://schemas.microsoft.com/office/drawing/2014/main" id="{69C671B2-138B-AABE-2079-ACD43F0769FF}"/>
              </a:ext>
            </a:extLst>
          </p:cNvPr>
          <p:cNvSpPr/>
          <p:nvPr/>
        </p:nvSpPr>
        <p:spPr>
          <a:xfrm rot="16200000">
            <a:off x="8728481" y="8488505"/>
            <a:ext cx="1458355" cy="254747"/>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C9E6D019-1C56-02D0-5FEC-3121FE1D5E38}"/>
              </a:ext>
            </a:extLst>
          </p:cNvPr>
          <p:cNvSpPr/>
          <p:nvPr/>
        </p:nvSpPr>
        <p:spPr>
          <a:xfrm rot="5400000" flipV="1">
            <a:off x="4440918" y="6036490"/>
            <a:ext cx="2468585" cy="10601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89168B9-45F8-5604-7EFD-411AE3A1E458}"/>
              </a:ext>
            </a:extLst>
          </p:cNvPr>
          <p:cNvSpPr/>
          <p:nvPr/>
        </p:nvSpPr>
        <p:spPr>
          <a:xfrm rot="5400000" flipV="1">
            <a:off x="9051740" y="5156608"/>
            <a:ext cx="688105" cy="10601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2">
            <a:extLst>
              <a:ext uri="{FF2B5EF4-FFF2-40B4-BE49-F238E27FC236}">
                <a16:creationId xmlns:a16="http://schemas.microsoft.com/office/drawing/2014/main" id="{C1799B3D-5742-0B78-7AD3-033E110864FD}"/>
              </a:ext>
            </a:extLst>
          </p:cNvPr>
          <p:cNvSpPr/>
          <p:nvPr/>
        </p:nvSpPr>
        <p:spPr>
          <a:xfrm>
            <a:off x="3884148" y="7294825"/>
            <a:ext cx="3608479" cy="679101"/>
          </a:xfrm>
          <a:custGeom>
            <a:avLst/>
            <a:gdLst/>
            <a:ahLst/>
            <a:cxnLst/>
            <a:rect l="l" t="t" r="r" b="b"/>
            <a:pathLst>
              <a:path w="13044767" h="2595685">
                <a:moveTo>
                  <a:pt x="0" y="0"/>
                </a:moveTo>
                <a:lnTo>
                  <a:pt x="13044766" y="0"/>
                </a:lnTo>
                <a:lnTo>
                  <a:pt x="13044766" y="2595684"/>
                </a:lnTo>
                <a:lnTo>
                  <a:pt x="0" y="2595684"/>
                </a:lnTo>
                <a:lnTo>
                  <a:pt x="0" y="0"/>
                </a:lnTo>
                <a:close/>
              </a:path>
            </a:pathLst>
          </a:custGeom>
          <a:blipFill>
            <a:blip r:embed="rId12"/>
            <a:stretch>
              <a:fillRect/>
            </a:stretch>
          </a:blipFill>
        </p:spPr>
        <p:txBody>
          <a:bodyPr/>
          <a:lstStyle/>
          <a:p>
            <a:endParaRPr lang="en-US"/>
          </a:p>
        </p:txBody>
      </p:sp>
      <p:sp>
        <p:nvSpPr>
          <p:cNvPr id="124" name="Freeform 2">
            <a:extLst>
              <a:ext uri="{FF2B5EF4-FFF2-40B4-BE49-F238E27FC236}">
                <a16:creationId xmlns:a16="http://schemas.microsoft.com/office/drawing/2014/main" id="{D2BDBEEF-3478-8A24-91C7-6C9DCB86BC33}"/>
              </a:ext>
            </a:extLst>
          </p:cNvPr>
          <p:cNvSpPr/>
          <p:nvPr/>
        </p:nvSpPr>
        <p:spPr>
          <a:xfrm>
            <a:off x="7653418" y="5524500"/>
            <a:ext cx="3608479" cy="2382786"/>
          </a:xfrm>
          <a:custGeom>
            <a:avLst/>
            <a:gdLst/>
            <a:ahLst/>
            <a:cxnLst/>
            <a:rect l="l" t="t" r="r" b="b"/>
            <a:pathLst>
              <a:path w="10927197" h="7375858">
                <a:moveTo>
                  <a:pt x="0" y="0"/>
                </a:moveTo>
                <a:lnTo>
                  <a:pt x="10927196" y="0"/>
                </a:lnTo>
                <a:lnTo>
                  <a:pt x="10927196" y="7375858"/>
                </a:lnTo>
                <a:lnTo>
                  <a:pt x="0" y="7375858"/>
                </a:lnTo>
                <a:lnTo>
                  <a:pt x="0" y="0"/>
                </a:lnTo>
                <a:close/>
              </a:path>
            </a:pathLst>
          </a:custGeom>
          <a:blipFill>
            <a:blip r:embed="rId13"/>
            <a:stretch>
              <a:fillRect/>
            </a:stretch>
          </a:blipFill>
        </p:spPr>
        <p:txBody>
          <a:bodyPr/>
          <a:lstStyle/>
          <a:p>
            <a:endParaRPr lang="en-US"/>
          </a:p>
        </p:txBody>
      </p:sp>
      <p:sp>
        <p:nvSpPr>
          <p:cNvPr id="125" name="Rectangle 124">
            <a:extLst>
              <a:ext uri="{FF2B5EF4-FFF2-40B4-BE49-F238E27FC236}">
                <a16:creationId xmlns:a16="http://schemas.microsoft.com/office/drawing/2014/main" id="{FFF03302-50DE-9C18-218C-B1B3C27D9E9E}"/>
              </a:ext>
            </a:extLst>
          </p:cNvPr>
          <p:cNvSpPr/>
          <p:nvPr/>
        </p:nvSpPr>
        <p:spPr>
          <a:xfrm rot="5400000">
            <a:off x="1631169" y="7520447"/>
            <a:ext cx="1533376" cy="11353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ight Arrow 125">
            <a:extLst>
              <a:ext uri="{FF2B5EF4-FFF2-40B4-BE49-F238E27FC236}">
                <a16:creationId xmlns:a16="http://schemas.microsoft.com/office/drawing/2014/main" id="{BABA38D4-5796-7600-F4F9-A3F3D4A81438}"/>
              </a:ext>
            </a:extLst>
          </p:cNvPr>
          <p:cNvSpPr/>
          <p:nvPr/>
        </p:nvSpPr>
        <p:spPr>
          <a:xfrm>
            <a:off x="2440208" y="7471812"/>
            <a:ext cx="1458355" cy="254747"/>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D04E810A-6774-9130-CB67-1C9927199AD6}"/>
              </a:ext>
            </a:extLst>
          </p:cNvPr>
          <p:cNvSpPr txBox="1"/>
          <p:nvPr/>
        </p:nvSpPr>
        <p:spPr>
          <a:xfrm>
            <a:off x="1160020" y="7185673"/>
            <a:ext cx="1339577" cy="646331"/>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Node Features</a:t>
            </a:r>
            <a:endParaRPr lang="en-US" dirty="0"/>
          </a:p>
        </p:txBody>
      </p:sp>
      <p:sp>
        <p:nvSpPr>
          <p:cNvPr id="128" name="TextBox 127">
            <a:extLst>
              <a:ext uri="{FF2B5EF4-FFF2-40B4-BE49-F238E27FC236}">
                <a16:creationId xmlns:a16="http://schemas.microsoft.com/office/drawing/2014/main" id="{4B3DC854-A669-9370-BAFA-6176DA814592}"/>
              </a:ext>
            </a:extLst>
          </p:cNvPr>
          <p:cNvSpPr txBox="1"/>
          <p:nvPr/>
        </p:nvSpPr>
        <p:spPr>
          <a:xfrm>
            <a:off x="9395792" y="8091894"/>
            <a:ext cx="1339577" cy="646331"/>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Edge Features</a:t>
            </a:r>
            <a:endParaRPr lang="en-US" dirty="0"/>
          </a:p>
        </p:txBody>
      </p:sp>
      <p:sp>
        <p:nvSpPr>
          <p:cNvPr id="129" name="TextBox 128">
            <a:extLst>
              <a:ext uri="{FF2B5EF4-FFF2-40B4-BE49-F238E27FC236}">
                <a16:creationId xmlns:a16="http://schemas.microsoft.com/office/drawing/2014/main" id="{15601D54-7E74-A169-F3DB-9EEB3610F863}"/>
              </a:ext>
            </a:extLst>
          </p:cNvPr>
          <p:cNvSpPr txBox="1"/>
          <p:nvPr/>
        </p:nvSpPr>
        <p:spPr>
          <a:xfrm>
            <a:off x="4375520" y="4863457"/>
            <a:ext cx="1339577" cy="1200329"/>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Initially Embedded Node Features</a:t>
            </a:r>
            <a:endParaRPr lang="en-US" dirty="0"/>
          </a:p>
        </p:txBody>
      </p:sp>
      <p:sp>
        <p:nvSpPr>
          <p:cNvPr id="130" name="TextBox 129">
            <a:extLst>
              <a:ext uri="{FF2B5EF4-FFF2-40B4-BE49-F238E27FC236}">
                <a16:creationId xmlns:a16="http://schemas.microsoft.com/office/drawing/2014/main" id="{ABDDD0C0-F9D1-2ABF-5E2E-BE0A88F81370}"/>
              </a:ext>
            </a:extLst>
          </p:cNvPr>
          <p:cNvSpPr txBox="1"/>
          <p:nvPr/>
        </p:nvSpPr>
        <p:spPr>
          <a:xfrm>
            <a:off x="9526205" y="4330332"/>
            <a:ext cx="1339577" cy="1200329"/>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Initially Embedded Edge Features</a:t>
            </a:r>
            <a:endParaRPr lang="en-US" dirty="0"/>
          </a:p>
        </p:txBody>
      </p:sp>
      <p:sp>
        <p:nvSpPr>
          <p:cNvPr id="131" name="TextBox 130">
            <a:extLst>
              <a:ext uri="{FF2B5EF4-FFF2-40B4-BE49-F238E27FC236}">
                <a16:creationId xmlns:a16="http://schemas.microsoft.com/office/drawing/2014/main" id="{4F18A6BC-C8A1-4F3C-E550-4BB2F52EDF19}"/>
              </a:ext>
            </a:extLst>
          </p:cNvPr>
          <p:cNvSpPr txBox="1"/>
          <p:nvPr/>
        </p:nvSpPr>
        <p:spPr>
          <a:xfrm>
            <a:off x="1128822" y="9839249"/>
            <a:ext cx="1626610" cy="369332"/>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Demand</a:t>
            </a:r>
            <a:endParaRPr lang="en-US" dirty="0"/>
          </a:p>
        </p:txBody>
      </p:sp>
      <p:sp>
        <p:nvSpPr>
          <p:cNvPr id="132" name="Rounded Rectangle 131">
            <a:extLst>
              <a:ext uri="{FF2B5EF4-FFF2-40B4-BE49-F238E27FC236}">
                <a16:creationId xmlns:a16="http://schemas.microsoft.com/office/drawing/2014/main" id="{79570A41-35EC-03D8-372A-01A16DDFEA7A}"/>
              </a:ext>
            </a:extLst>
          </p:cNvPr>
          <p:cNvSpPr/>
          <p:nvPr/>
        </p:nvSpPr>
        <p:spPr>
          <a:xfrm>
            <a:off x="13569229" y="2828058"/>
            <a:ext cx="3318675" cy="96589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Skip Connection </a:t>
            </a:r>
          </a:p>
          <a:p>
            <a:pPr algn="ctr"/>
            <a:r>
              <a:rPr lang="en-US" sz="2000" b="1" dirty="0">
                <a:solidFill>
                  <a:schemeClr val="bg1"/>
                </a:solidFill>
              </a:rPr>
              <a:t>&amp; </a:t>
            </a:r>
          </a:p>
          <a:p>
            <a:pPr algn="ctr"/>
            <a:r>
              <a:rPr lang="en-US" sz="2000" b="1" dirty="0">
                <a:solidFill>
                  <a:schemeClr val="bg1"/>
                </a:solidFill>
              </a:rPr>
              <a:t>Batch Normalization  </a:t>
            </a:r>
          </a:p>
        </p:txBody>
      </p:sp>
      <p:sp>
        <p:nvSpPr>
          <p:cNvPr id="133" name="Rectangle 132">
            <a:extLst>
              <a:ext uri="{FF2B5EF4-FFF2-40B4-BE49-F238E27FC236}">
                <a16:creationId xmlns:a16="http://schemas.microsoft.com/office/drawing/2014/main" id="{15F04DCE-D101-94EC-E85D-B490FA00E03F}"/>
              </a:ext>
            </a:extLst>
          </p:cNvPr>
          <p:cNvSpPr/>
          <p:nvPr/>
        </p:nvSpPr>
        <p:spPr>
          <a:xfrm>
            <a:off x="7365253" y="1980841"/>
            <a:ext cx="7874747" cy="13009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ight Arrow 133">
            <a:extLst>
              <a:ext uri="{FF2B5EF4-FFF2-40B4-BE49-F238E27FC236}">
                <a16:creationId xmlns:a16="http://schemas.microsoft.com/office/drawing/2014/main" id="{CFE9BC6E-DBDA-1CE4-20D9-2E37A25A5B53}"/>
              </a:ext>
            </a:extLst>
          </p:cNvPr>
          <p:cNvSpPr/>
          <p:nvPr/>
        </p:nvSpPr>
        <p:spPr>
          <a:xfrm rot="5400000">
            <a:off x="14823042" y="2258702"/>
            <a:ext cx="847505" cy="291209"/>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688DCE07-85AB-0424-E93E-19D2780EAAFB}"/>
              </a:ext>
            </a:extLst>
          </p:cNvPr>
          <p:cNvSpPr/>
          <p:nvPr/>
        </p:nvSpPr>
        <p:spPr>
          <a:xfrm rot="5400000">
            <a:off x="6617389" y="2775735"/>
            <a:ext cx="1623102" cy="12737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a:extLst>
              <a:ext uri="{FF2B5EF4-FFF2-40B4-BE49-F238E27FC236}">
                <a16:creationId xmlns:a16="http://schemas.microsoft.com/office/drawing/2014/main" id="{B2A710C9-5C9A-8CAE-DE6D-4F238D75B369}"/>
              </a:ext>
            </a:extLst>
          </p:cNvPr>
          <p:cNvSpPr/>
          <p:nvPr/>
        </p:nvSpPr>
        <p:spPr>
          <a:xfrm>
            <a:off x="13590337" y="6101716"/>
            <a:ext cx="3318675" cy="96589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Skip Connection </a:t>
            </a:r>
          </a:p>
          <a:p>
            <a:pPr algn="ctr"/>
            <a:r>
              <a:rPr lang="en-US" sz="2000" b="1" dirty="0">
                <a:solidFill>
                  <a:schemeClr val="bg1"/>
                </a:solidFill>
              </a:rPr>
              <a:t>&amp; </a:t>
            </a:r>
          </a:p>
          <a:p>
            <a:pPr algn="ctr"/>
            <a:r>
              <a:rPr lang="en-US" sz="2000" b="1" dirty="0">
                <a:solidFill>
                  <a:schemeClr val="bg1"/>
                </a:solidFill>
              </a:rPr>
              <a:t>Batch Normalization  </a:t>
            </a:r>
          </a:p>
        </p:txBody>
      </p:sp>
      <p:sp>
        <p:nvSpPr>
          <p:cNvPr id="140" name="Rounded Rectangle 139">
            <a:extLst>
              <a:ext uri="{FF2B5EF4-FFF2-40B4-BE49-F238E27FC236}">
                <a16:creationId xmlns:a16="http://schemas.microsoft.com/office/drawing/2014/main" id="{D6EFE6F3-A65A-6A87-726F-79D49A3A9CC9}"/>
              </a:ext>
            </a:extLst>
          </p:cNvPr>
          <p:cNvSpPr/>
          <p:nvPr/>
        </p:nvSpPr>
        <p:spPr>
          <a:xfrm>
            <a:off x="13670974" y="4689703"/>
            <a:ext cx="3115183" cy="496920"/>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rPr>
              <a:t>Fully-Connected Layer</a:t>
            </a:r>
          </a:p>
        </p:txBody>
      </p:sp>
      <p:sp>
        <p:nvSpPr>
          <p:cNvPr id="141" name="Right Arrow 140">
            <a:extLst>
              <a:ext uri="{FF2B5EF4-FFF2-40B4-BE49-F238E27FC236}">
                <a16:creationId xmlns:a16="http://schemas.microsoft.com/office/drawing/2014/main" id="{136FA392-9D08-53DA-5FFF-CB65CBB0E868}"/>
              </a:ext>
            </a:extLst>
          </p:cNvPr>
          <p:cNvSpPr/>
          <p:nvPr/>
        </p:nvSpPr>
        <p:spPr>
          <a:xfrm rot="5400000">
            <a:off x="14823042" y="4116943"/>
            <a:ext cx="847505" cy="291209"/>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2" name="Right Arrow 141">
            <a:extLst>
              <a:ext uri="{FF2B5EF4-FFF2-40B4-BE49-F238E27FC236}">
                <a16:creationId xmlns:a16="http://schemas.microsoft.com/office/drawing/2014/main" id="{5B0731DF-AAB4-36A0-48DD-D7633A49A34C}"/>
              </a:ext>
            </a:extLst>
          </p:cNvPr>
          <p:cNvSpPr/>
          <p:nvPr/>
        </p:nvSpPr>
        <p:spPr>
          <a:xfrm rot="5400000">
            <a:off x="14823042" y="5497443"/>
            <a:ext cx="847505" cy="291209"/>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3" name="Right Arrow 142">
            <a:extLst>
              <a:ext uri="{FF2B5EF4-FFF2-40B4-BE49-F238E27FC236}">
                <a16:creationId xmlns:a16="http://schemas.microsoft.com/office/drawing/2014/main" id="{EF3D92E2-03B0-8740-8DD8-13F972C4A26F}"/>
              </a:ext>
            </a:extLst>
          </p:cNvPr>
          <p:cNvSpPr/>
          <p:nvPr/>
        </p:nvSpPr>
        <p:spPr>
          <a:xfrm rot="5400000">
            <a:off x="14326352" y="7875639"/>
            <a:ext cx="1822654" cy="309439"/>
          </a:xfrm>
          <a:prstGeom prst="rightArrow">
            <a:avLst>
              <a:gd name="adj1" fmla="val 41437"/>
              <a:gd name="adj2" fmla="val 122392"/>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7DBA1361-D7FC-27DA-55F1-721EE73ED350}"/>
              </a:ext>
            </a:extLst>
          </p:cNvPr>
          <p:cNvSpPr txBox="1"/>
          <p:nvPr/>
        </p:nvSpPr>
        <p:spPr>
          <a:xfrm>
            <a:off x="14577005" y="8993111"/>
            <a:ext cx="1339577" cy="646331"/>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Node Embeddings</a:t>
            </a:r>
            <a:endParaRPr lang="en-US" dirty="0"/>
          </a:p>
        </p:txBody>
      </p:sp>
      <p:sp>
        <p:nvSpPr>
          <p:cNvPr id="145" name="Freeform 2">
            <a:extLst>
              <a:ext uri="{FF2B5EF4-FFF2-40B4-BE49-F238E27FC236}">
                <a16:creationId xmlns:a16="http://schemas.microsoft.com/office/drawing/2014/main" id="{B82DB362-1253-9E69-1D70-D8CA31C93F38}"/>
              </a:ext>
            </a:extLst>
          </p:cNvPr>
          <p:cNvSpPr/>
          <p:nvPr/>
        </p:nvSpPr>
        <p:spPr>
          <a:xfrm>
            <a:off x="3222560" y="8553234"/>
            <a:ext cx="866997" cy="1353113"/>
          </a:xfrm>
          <a:custGeom>
            <a:avLst/>
            <a:gdLst/>
            <a:ahLst/>
            <a:cxnLst/>
            <a:rect l="l" t="t" r="r" b="b"/>
            <a:pathLst>
              <a:path w="3019234" h="4114800">
                <a:moveTo>
                  <a:pt x="0" y="0"/>
                </a:moveTo>
                <a:lnTo>
                  <a:pt x="3019235" y="0"/>
                </a:lnTo>
                <a:lnTo>
                  <a:pt x="301923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6" name="TextBox 145">
            <a:extLst>
              <a:ext uri="{FF2B5EF4-FFF2-40B4-BE49-F238E27FC236}">
                <a16:creationId xmlns:a16="http://schemas.microsoft.com/office/drawing/2014/main" id="{99BCF2C2-ADFC-9EC2-9081-46E197F1C8F1}"/>
              </a:ext>
            </a:extLst>
          </p:cNvPr>
          <p:cNvSpPr txBox="1"/>
          <p:nvPr/>
        </p:nvSpPr>
        <p:spPr>
          <a:xfrm>
            <a:off x="3860319" y="8729150"/>
            <a:ext cx="1626610" cy="646331"/>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Charging Stations</a:t>
            </a:r>
            <a:endParaRPr lang="en-US" dirty="0"/>
          </a:p>
        </p:txBody>
      </p:sp>
      <p:sp>
        <p:nvSpPr>
          <p:cNvPr id="149" name="Slide Number Placeholder 148">
            <a:extLst>
              <a:ext uri="{FF2B5EF4-FFF2-40B4-BE49-F238E27FC236}">
                <a16:creationId xmlns:a16="http://schemas.microsoft.com/office/drawing/2014/main" id="{755484CF-CF2B-BFB9-33B0-98D033627CF4}"/>
              </a:ext>
            </a:extLst>
          </p:cNvPr>
          <p:cNvSpPr>
            <a:spLocks noGrp="1"/>
          </p:cNvSpPr>
          <p:nvPr>
            <p:ph type="sldNum" sz="quarter" idx="12"/>
          </p:nvPr>
        </p:nvSpPr>
        <p:spPr/>
        <p:txBody>
          <a:bodyPr/>
          <a:lstStyle/>
          <a:p>
            <a:fld id="{B6F15528-21DE-4FAA-801E-634DDDAF4B2B}" type="slidenum">
              <a:rPr lang="en-US" smtClean="0"/>
              <a:pPr/>
              <a:t>10</a:t>
            </a:fld>
            <a:r>
              <a:rPr lang="en-US"/>
              <a:t> of 19</a:t>
            </a:r>
            <a:endParaRPr lang="en-US" dirty="0"/>
          </a:p>
        </p:txBody>
      </p:sp>
    </p:spTree>
    <p:extLst>
      <p:ext uri="{BB962C8B-B14F-4D97-AF65-F5344CB8AC3E}">
        <p14:creationId xmlns:p14="http://schemas.microsoft.com/office/powerpoint/2010/main" val="123178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5"/>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1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4"/>
                                        </p:tgtEl>
                                        <p:attrNameLst>
                                          <p:attrName>style.visibility</p:attrName>
                                        </p:attrNameLst>
                                      </p:cBhvr>
                                      <p:to>
                                        <p:strVal val="visible"/>
                                      </p:to>
                                    </p:set>
                                  </p:childTnLst>
                                </p:cTn>
                              </p:par>
                              <p:par>
                                <p:cTn id="83" presetID="1" presetClass="entr" presetSubtype="0" fill="hold" grpId="1"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6"/>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P spid="104" grpId="0"/>
      <p:bldP spid="106" grpId="0" animBg="1"/>
      <p:bldP spid="108" grpId="0" animBg="1"/>
      <p:bldP spid="109" grpId="0" animBg="1"/>
      <p:bldP spid="111" grpId="0" animBg="1"/>
      <p:bldP spid="112" grpId="0" animBg="1"/>
      <p:bldP spid="114" grpId="0" animBg="1"/>
      <p:bldP spid="116" grpId="0"/>
      <p:bldP spid="117" grpId="0" animBg="1"/>
      <p:bldP spid="118" grpId="0" animBg="1"/>
      <p:bldP spid="119" grpId="0" animBg="1"/>
      <p:bldP spid="123" grpId="0" animBg="1"/>
      <p:bldP spid="124" grpId="0" animBg="1"/>
      <p:bldP spid="125" grpId="0" animBg="1"/>
      <p:bldP spid="126" grpId="0" animBg="1"/>
      <p:bldP spid="127" grpId="0"/>
      <p:bldP spid="128" grpId="0"/>
      <p:bldP spid="129" grpId="0"/>
      <p:bldP spid="130" grpId="0"/>
      <p:bldP spid="131" grpId="0"/>
      <p:bldP spid="132" grpId="0" animBg="1"/>
      <p:bldP spid="133" grpId="0" animBg="1"/>
      <p:bldP spid="134" grpId="0" animBg="1"/>
      <p:bldP spid="137" grpId="0" animBg="1"/>
      <p:bldP spid="139" grpId="0" animBg="1"/>
      <p:bldP spid="140" grpId="0" animBg="1"/>
      <p:bldP spid="141" grpId="0" animBg="1"/>
      <p:bldP spid="142" grpId="0" animBg="1"/>
      <p:bldP spid="143" grpId="0" animBg="1"/>
      <p:bldP spid="144" grpId="0"/>
      <p:bldP spid="144" grpId="1"/>
      <p:bldP spid="145" grpId="0" animBg="1"/>
      <p:bldP spid="146" grpId="0"/>
      <p:bldP spid="146" grpId="1"/>
      <p:bldP spid="146" grpId="2"/>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41000">
              <a:srgbClr val="E0E9F3"/>
            </a:gs>
            <a:gs pos="0">
              <a:schemeClr val="accent1">
                <a:lumMod val="5000"/>
                <a:lumOff val="95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949C9A08-EED7-AD3A-4092-E878B4569B6A}"/>
              </a:ext>
            </a:extLst>
          </p:cNvPr>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14113D5C-F68F-82CF-04E5-F53A734A01BD}"/>
              </a:ext>
            </a:extLst>
          </p:cNvPr>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4"/>
            <a:stretch>
              <a:fillRect/>
            </a:stretch>
          </a:blipFill>
        </p:spPr>
        <p:txBody>
          <a:bodyPr/>
          <a:lstStyle/>
          <a:p>
            <a:endParaRPr lang="en-US"/>
          </a:p>
        </p:txBody>
      </p:sp>
      <p:sp>
        <p:nvSpPr>
          <p:cNvPr id="5" name="Title 1">
            <a:extLst>
              <a:ext uri="{FF2B5EF4-FFF2-40B4-BE49-F238E27FC236}">
                <a16:creationId xmlns:a16="http://schemas.microsoft.com/office/drawing/2014/main" id="{503F578F-0ED0-929E-0C9C-AFB5D2CCCAA2}"/>
              </a:ext>
            </a:extLst>
          </p:cNvPr>
          <p:cNvSpPr txBox="1"/>
          <p:nvPr/>
        </p:nvSpPr>
        <p:spPr>
          <a:xfrm>
            <a:off x="914400" y="615904"/>
            <a:ext cx="11633506" cy="1003532"/>
          </a:xfrm>
          <a:prstGeom prst="rect">
            <a:avLst/>
          </a:prstGeom>
        </p:spPr>
        <p:txBody>
          <a:bodyPr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Proposed Method (Edge-DIRECT’s Decoding module)​ </a:t>
            </a:r>
            <a:endParaRPr lang="en-CA" dirty="0"/>
          </a:p>
        </p:txBody>
      </p:sp>
      <p:sp>
        <p:nvSpPr>
          <p:cNvPr id="6" name="AutoShape 5">
            <a:extLst>
              <a:ext uri="{FF2B5EF4-FFF2-40B4-BE49-F238E27FC236}">
                <a16:creationId xmlns:a16="http://schemas.microsoft.com/office/drawing/2014/main" id="{62A41791-FDC6-239C-5F80-A05AFC667618}"/>
              </a:ext>
            </a:extLst>
          </p:cNvPr>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sp>
        <p:nvSpPr>
          <p:cNvPr id="7" name="Freeform 8">
            <a:extLst>
              <a:ext uri="{FF2B5EF4-FFF2-40B4-BE49-F238E27FC236}">
                <a16:creationId xmlns:a16="http://schemas.microsoft.com/office/drawing/2014/main" id="{D57DF2C0-2EAE-6C12-119C-4D8BDCC15B62}"/>
              </a:ext>
            </a:extLst>
          </p:cNvPr>
          <p:cNvSpPr/>
          <p:nvPr/>
        </p:nvSpPr>
        <p:spPr>
          <a:xfrm>
            <a:off x="15108372" y="5946379"/>
            <a:ext cx="1328178" cy="1295400"/>
          </a:xfrm>
          <a:custGeom>
            <a:avLst/>
            <a:gdLst/>
            <a:ahLst/>
            <a:cxnLst/>
            <a:rect l="l" t="t" r="r" b="b"/>
            <a:pathLst>
              <a:path w="4104513" h="4114800">
                <a:moveTo>
                  <a:pt x="0" y="0"/>
                </a:moveTo>
                <a:lnTo>
                  <a:pt x="4104513" y="0"/>
                </a:lnTo>
                <a:lnTo>
                  <a:pt x="410451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39">
            <a:extLst>
              <a:ext uri="{FF2B5EF4-FFF2-40B4-BE49-F238E27FC236}">
                <a16:creationId xmlns:a16="http://schemas.microsoft.com/office/drawing/2014/main" id="{B5125921-69A2-8CA8-1DF4-FE23E680EA8D}"/>
              </a:ext>
            </a:extLst>
          </p:cNvPr>
          <p:cNvSpPr/>
          <p:nvPr/>
        </p:nvSpPr>
        <p:spPr>
          <a:xfrm>
            <a:off x="914400" y="2791059"/>
            <a:ext cx="990600" cy="1038988"/>
          </a:xfrm>
          <a:custGeom>
            <a:avLst/>
            <a:gdLst/>
            <a:ahLst/>
            <a:cxnLst/>
            <a:rect l="l" t="t" r="r" b="b"/>
            <a:pathLst>
              <a:path w="3022907" h="3022907">
                <a:moveTo>
                  <a:pt x="0" y="0"/>
                </a:moveTo>
                <a:lnTo>
                  <a:pt x="3022907" y="0"/>
                </a:lnTo>
                <a:lnTo>
                  <a:pt x="3022907" y="3022907"/>
                </a:lnTo>
                <a:lnTo>
                  <a:pt x="0" y="3022907"/>
                </a:lnTo>
                <a:lnTo>
                  <a:pt x="0" y="0"/>
                </a:lnTo>
                <a:close/>
              </a:path>
            </a:pathLst>
          </a:custGeom>
          <a:blipFill>
            <a:blip r:embed="rId7"/>
            <a:stretch>
              <a:fillRect/>
            </a:stretch>
          </a:blipFill>
        </p:spPr>
        <p:txBody>
          <a:bodyPr/>
          <a:lstStyle/>
          <a:p>
            <a:endParaRPr lang="en-US"/>
          </a:p>
        </p:txBody>
      </p:sp>
      <p:sp>
        <p:nvSpPr>
          <p:cNvPr id="9" name="Freeform 37">
            <a:extLst>
              <a:ext uri="{FF2B5EF4-FFF2-40B4-BE49-F238E27FC236}">
                <a16:creationId xmlns:a16="http://schemas.microsoft.com/office/drawing/2014/main" id="{332DFF64-83F7-3856-09F1-85E39AE52C76}"/>
              </a:ext>
            </a:extLst>
          </p:cNvPr>
          <p:cNvSpPr/>
          <p:nvPr/>
        </p:nvSpPr>
        <p:spPr>
          <a:xfrm>
            <a:off x="2819400" y="2797333"/>
            <a:ext cx="990600" cy="1038989"/>
          </a:xfrm>
          <a:custGeom>
            <a:avLst/>
            <a:gdLst/>
            <a:ahLst/>
            <a:cxnLst/>
            <a:rect l="l" t="t" r="r" b="b"/>
            <a:pathLst>
              <a:path w="2494420" h="2494420">
                <a:moveTo>
                  <a:pt x="0" y="0"/>
                </a:moveTo>
                <a:lnTo>
                  <a:pt x="2494420" y="0"/>
                </a:lnTo>
                <a:lnTo>
                  <a:pt x="2494420" y="2494420"/>
                </a:lnTo>
                <a:lnTo>
                  <a:pt x="0" y="2494420"/>
                </a:lnTo>
                <a:lnTo>
                  <a:pt x="0" y="0"/>
                </a:lnTo>
                <a:close/>
              </a:path>
            </a:pathLst>
          </a:custGeom>
          <a:blipFill>
            <a:blip r:embed="rId8"/>
            <a:stretch>
              <a:fillRect/>
            </a:stretch>
          </a:blipFill>
        </p:spPr>
        <p:txBody>
          <a:bodyPr/>
          <a:lstStyle/>
          <a:p>
            <a:endParaRPr lang="en-US"/>
          </a:p>
        </p:txBody>
      </p:sp>
      <p:sp>
        <p:nvSpPr>
          <p:cNvPr id="10" name="Freeform 38">
            <a:extLst>
              <a:ext uri="{FF2B5EF4-FFF2-40B4-BE49-F238E27FC236}">
                <a16:creationId xmlns:a16="http://schemas.microsoft.com/office/drawing/2014/main" id="{1F9B4819-E227-AA00-7277-97D7A18C60D1}"/>
              </a:ext>
            </a:extLst>
          </p:cNvPr>
          <p:cNvSpPr/>
          <p:nvPr/>
        </p:nvSpPr>
        <p:spPr>
          <a:xfrm>
            <a:off x="4621205" y="2791059"/>
            <a:ext cx="1280160" cy="1038988"/>
          </a:xfrm>
          <a:custGeom>
            <a:avLst/>
            <a:gdLst/>
            <a:ahLst/>
            <a:cxnLst/>
            <a:rect l="l" t="t" r="r" b="b"/>
            <a:pathLst>
              <a:path w="2776423" h="2776423">
                <a:moveTo>
                  <a:pt x="0" y="0"/>
                </a:moveTo>
                <a:lnTo>
                  <a:pt x="2776423" y="0"/>
                </a:lnTo>
                <a:lnTo>
                  <a:pt x="2776423" y="2776424"/>
                </a:lnTo>
                <a:lnTo>
                  <a:pt x="0" y="2776424"/>
                </a:lnTo>
                <a:lnTo>
                  <a:pt x="0" y="0"/>
                </a:lnTo>
                <a:close/>
              </a:path>
            </a:pathLst>
          </a:custGeom>
          <a:blipFill>
            <a:blip r:embed="rId9"/>
            <a:stretch>
              <a:fillRect/>
            </a:stretch>
          </a:blipFill>
        </p:spPr>
        <p:txBody>
          <a:bodyPr/>
          <a:lstStyle/>
          <a:p>
            <a:endParaRPr lang="en-US"/>
          </a:p>
        </p:txBody>
      </p:sp>
      <p:sp>
        <p:nvSpPr>
          <p:cNvPr id="11" name="Rounded Rectangle 10">
            <a:extLst>
              <a:ext uri="{FF2B5EF4-FFF2-40B4-BE49-F238E27FC236}">
                <a16:creationId xmlns:a16="http://schemas.microsoft.com/office/drawing/2014/main" id="{9ADCBB97-1451-70C1-EC65-8AACD38700B4}"/>
              </a:ext>
            </a:extLst>
          </p:cNvPr>
          <p:cNvSpPr/>
          <p:nvPr/>
        </p:nvSpPr>
        <p:spPr>
          <a:xfrm>
            <a:off x="4502769" y="4115439"/>
            <a:ext cx="1517031" cy="489851"/>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Readout</a:t>
            </a:r>
          </a:p>
        </p:txBody>
      </p:sp>
      <p:sp>
        <p:nvSpPr>
          <p:cNvPr id="12" name="Rounded Rectangle 11">
            <a:extLst>
              <a:ext uri="{FF2B5EF4-FFF2-40B4-BE49-F238E27FC236}">
                <a16:creationId xmlns:a16="http://schemas.microsoft.com/office/drawing/2014/main" id="{D3F5ACB7-8E69-2F76-A60E-55191E6DC65C}"/>
              </a:ext>
            </a:extLst>
          </p:cNvPr>
          <p:cNvSpPr/>
          <p:nvPr/>
        </p:nvSpPr>
        <p:spPr>
          <a:xfrm>
            <a:off x="2556184" y="4115439"/>
            <a:ext cx="1517031" cy="489851"/>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Readout</a:t>
            </a:r>
          </a:p>
        </p:txBody>
      </p:sp>
      <p:sp>
        <p:nvSpPr>
          <p:cNvPr id="13" name="Rounded Rectangle 12">
            <a:extLst>
              <a:ext uri="{FF2B5EF4-FFF2-40B4-BE49-F238E27FC236}">
                <a16:creationId xmlns:a16="http://schemas.microsoft.com/office/drawing/2014/main" id="{1E13DB9E-7525-0086-81BF-F40E371360A9}"/>
              </a:ext>
            </a:extLst>
          </p:cNvPr>
          <p:cNvSpPr/>
          <p:nvPr/>
        </p:nvSpPr>
        <p:spPr>
          <a:xfrm>
            <a:off x="651184" y="4115439"/>
            <a:ext cx="1517031" cy="489851"/>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Readout</a:t>
            </a:r>
          </a:p>
        </p:txBody>
      </p:sp>
      <p:sp>
        <p:nvSpPr>
          <p:cNvPr id="14" name="TextBox 13">
            <a:extLst>
              <a:ext uri="{FF2B5EF4-FFF2-40B4-BE49-F238E27FC236}">
                <a16:creationId xmlns:a16="http://schemas.microsoft.com/office/drawing/2014/main" id="{482EA394-F22F-0C83-ADAB-237146CFF193}"/>
              </a:ext>
            </a:extLst>
          </p:cNvPr>
          <p:cNvSpPr txBox="1"/>
          <p:nvPr/>
        </p:nvSpPr>
        <p:spPr>
          <a:xfrm>
            <a:off x="4511811" y="1897940"/>
            <a:ext cx="1339577" cy="646331"/>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Vehicles' Embeddings</a:t>
            </a:r>
            <a:endParaRPr lang="en-US" dirty="0"/>
          </a:p>
        </p:txBody>
      </p:sp>
      <p:sp>
        <p:nvSpPr>
          <p:cNvPr id="15" name="TextBox 14">
            <a:extLst>
              <a:ext uri="{FF2B5EF4-FFF2-40B4-BE49-F238E27FC236}">
                <a16:creationId xmlns:a16="http://schemas.microsoft.com/office/drawing/2014/main" id="{3147385B-1022-5B32-0573-275D5CD22CCC}"/>
              </a:ext>
            </a:extLst>
          </p:cNvPr>
          <p:cNvSpPr txBox="1"/>
          <p:nvPr/>
        </p:nvSpPr>
        <p:spPr>
          <a:xfrm>
            <a:off x="2644910" y="1897940"/>
            <a:ext cx="1339577" cy="646331"/>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Visited Embeddings</a:t>
            </a:r>
            <a:endParaRPr lang="en-US" dirty="0"/>
          </a:p>
        </p:txBody>
      </p:sp>
      <p:sp>
        <p:nvSpPr>
          <p:cNvPr id="16" name="TextBox 15">
            <a:extLst>
              <a:ext uri="{FF2B5EF4-FFF2-40B4-BE49-F238E27FC236}">
                <a16:creationId xmlns:a16="http://schemas.microsoft.com/office/drawing/2014/main" id="{155C9F23-DBE7-D24B-0FAC-6BE57C1AF20C}"/>
              </a:ext>
            </a:extLst>
          </p:cNvPr>
          <p:cNvSpPr txBox="1"/>
          <p:nvPr/>
        </p:nvSpPr>
        <p:spPr>
          <a:xfrm>
            <a:off x="739910" y="1905075"/>
            <a:ext cx="1339577" cy="646331"/>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Unvisited Embeddings</a:t>
            </a:r>
            <a:endParaRPr lang="en-US" dirty="0"/>
          </a:p>
        </p:txBody>
      </p:sp>
      <p:sp>
        <p:nvSpPr>
          <p:cNvPr id="17" name="Rounded Rectangle 16">
            <a:extLst>
              <a:ext uri="{FF2B5EF4-FFF2-40B4-BE49-F238E27FC236}">
                <a16:creationId xmlns:a16="http://schemas.microsoft.com/office/drawing/2014/main" id="{045000DA-622C-C7C1-74D3-0200A3047E9F}"/>
              </a:ext>
            </a:extLst>
          </p:cNvPr>
          <p:cNvSpPr/>
          <p:nvPr/>
        </p:nvSpPr>
        <p:spPr>
          <a:xfrm>
            <a:off x="739911" y="5872882"/>
            <a:ext cx="5279890" cy="48981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Multi-Head Attention</a:t>
            </a:r>
          </a:p>
        </p:txBody>
      </p:sp>
      <p:sp>
        <p:nvSpPr>
          <p:cNvPr id="18" name="Rounded Rectangle 17">
            <a:extLst>
              <a:ext uri="{FF2B5EF4-FFF2-40B4-BE49-F238E27FC236}">
                <a16:creationId xmlns:a16="http://schemas.microsoft.com/office/drawing/2014/main" id="{6E37D804-C04F-F757-8DA9-F8659A53B9A5}"/>
              </a:ext>
            </a:extLst>
          </p:cNvPr>
          <p:cNvSpPr/>
          <p:nvPr/>
        </p:nvSpPr>
        <p:spPr>
          <a:xfrm>
            <a:off x="2556182" y="4958449"/>
            <a:ext cx="1517031" cy="489851"/>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bg1"/>
                </a:solidFill>
              </a:rPr>
              <a:t>Concat</a:t>
            </a:r>
            <a:endParaRPr lang="en-US" sz="2400" b="1" dirty="0">
              <a:solidFill>
                <a:schemeClr val="bg1"/>
              </a:solidFill>
            </a:endParaRPr>
          </a:p>
        </p:txBody>
      </p:sp>
      <p:sp>
        <p:nvSpPr>
          <p:cNvPr id="19" name="Right Arrow 18">
            <a:extLst>
              <a:ext uri="{FF2B5EF4-FFF2-40B4-BE49-F238E27FC236}">
                <a16:creationId xmlns:a16="http://schemas.microsoft.com/office/drawing/2014/main" id="{04238905-84A7-4782-44E5-B724F56E7FE0}"/>
              </a:ext>
            </a:extLst>
          </p:cNvPr>
          <p:cNvSpPr/>
          <p:nvPr/>
        </p:nvSpPr>
        <p:spPr>
          <a:xfrm rot="5400000">
            <a:off x="3096651" y="4604998"/>
            <a:ext cx="436099" cy="381000"/>
          </a:xfrm>
          <a:prstGeom prst="rightArrow">
            <a:avLst>
              <a:gd name="adj1" fmla="val 41437"/>
              <a:gd name="adj2" fmla="val 40043"/>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1EC61F09-A5C7-9544-18D8-213C3D932738}"/>
              </a:ext>
            </a:extLst>
          </p:cNvPr>
          <p:cNvSpPr/>
          <p:nvPr/>
        </p:nvSpPr>
        <p:spPr>
          <a:xfrm rot="5400000">
            <a:off x="3096650" y="5475850"/>
            <a:ext cx="436099" cy="381000"/>
          </a:xfrm>
          <a:prstGeom prst="rightArrow">
            <a:avLst>
              <a:gd name="adj1" fmla="val 41437"/>
              <a:gd name="adj2" fmla="val 40043"/>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F548D65-24E0-EE9F-93A9-791415B705B9}"/>
              </a:ext>
            </a:extLst>
          </p:cNvPr>
          <p:cNvSpPr/>
          <p:nvPr/>
        </p:nvSpPr>
        <p:spPr>
          <a:xfrm rot="5400000" flipV="1">
            <a:off x="4969749" y="4855453"/>
            <a:ext cx="614410" cy="11408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883CA596-EECB-2292-E154-28FA5159FB07}"/>
              </a:ext>
            </a:extLst>
          </p:cNvPr>
          <p:cNvSpPr/>
          <p:nvPr/>
        </p:nvSpPr>
        <p:spPr>
          <a:xfrm>
            <a:off x="1295400" y="5121520"/>
            <a:ext cx="1260782" cy="250580"/>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665662-A840-1D8C-395D-5877AB135F40}"/>
              </a:ext>
            </a:extLst>
          </p:cNvPr>
          <p:cNvSpPr/>
          <p:nvPr/>
        </p:nvSpPr>
        <p:spPr>
          <a:xfrm rot="5400000" flipV="1">
            <a:off x="1009542" y="4895959"/>
            <a:ext cx="685802" cy="11408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55FFD30D-22D2-BB03-B92D-39ECCBBBDEEA}"/>
              </a:ext>
            </a:extLst>
          </p:cNvPr>
          <p:cNvSpPr/>
          <p:nvPr/>
        </p:nvSpPr>
        <p:spPr>
          <a:xfrm rot="10800000">
            <a:off x="4073218" y="5121519"/>
            <a:ext cx="1260782" cy="250580"/>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7462718D-02E1-5B1A-7D2F-3A5460F1B3C9}"/>
              </a:ext>
            </a:extLst>
          </p:cNvPr>
          <p:cNvSpPr/>
          <p:nvPr/>
        </p:nvSpPr>
        <p:spPr>
          <a:xfrm rot="5400000">
            <a:off x="5010397" y="5081296"/>
            <a:ext cx="1202909" cy="250903"/>
          </a:xfrm>
          <a:prstGeom prst="rightArrow">
            <a:avLst>
              <a:gd name="adj1" fmla="val 41437"/>
              <a:gd name="adj2" fmla="val 40043"/>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0CE0A65-4533-CDA3-9447-CACD0B2A0F67}"/>
              </a:ext>
            </a:extLst>
          </p:cNvPr>
          <p:cNvSpPr/>
          <p:nvPr/>
        </p:nvSpPr>
        <p:spPr>
          <a:xfrm>
            <a:off x="1676399" y="6852605"/>
            <a:ext cx="3543513" cy="48981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Single-Head Attention</a:t>
            </a:r>
          </a:p>
        </p:txBody>
      </p:sp>
      <p:sp>
        <p:nvSpPr>
          <p:cNvPr id="27" name="Right Arrow 26">
            <a:extLst>
              <a:ext uri="{FF2B5EF4-FFF2-40B4-BE49-F238E27FC236}">
                <a16:creationId xmlns:a16="http://schemas.microsoft.com/office/drawing/2014/main" id="{48C3B8F2-375D-3BA3-2765-A88BA2BA8BFC}"/>
              </a:ext>
            </a:extLst>
          </p:cNvPr>
          <p:cNvSpPr/>
          <p:nvPr/>
        </p:nvSpPr>
        <p:spPr>
          <a:xfrm rot="5400000">
            <a:off x="3096651" y="6411350"/>
            <a:ext cx="436099" cy="381000"/>
          </a:xfrm>
          <a:prstGeom prst="rightArrow">
            <a:avLst>
              <a:gd name="adj1" fmla="val 41437"/>
              <a:gd name="adj2" fmla="val 40043"/>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76CC5E3B-08E6-2CDF-0EA2-470DF60A2D79}"/>
              </a:ext>
            </a:extLst>
          </p:cNvPr>
          <p:cNvSpPr/>
          <p:nvPr/>
        </p:nvSpPr>
        <p:spPr>
          <a:xfrm>
            <a:off x="2401114" y="7886700"/>
            <a:ext cx="1827166" cy="453100"/>
          </a:xfrm>
          <a:prstGeom prst="roundRect">
            <a:avLst/>
          </a:prstGeom>
          <a:solidFill>
            <a:srgbClr val="FF8A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Softmax</a:t>
            </a:r>
            <a:endParaRPr lang="en-US" sz="2000" b="1" dirty="0">
              <a:solidFill>
                <a:schemeClr val="tx1"/>
              </a:solidFill>
            </a:endParaRPr>
          </a:p>
        </p:txBody>
      </p:sp>
      <p:sp>
        <p:nvSpPr>
          <p:cNvPr id="29" name="Right Arrow 28">
            <a:extLst>
              <a:ext uri="{FF2B5EF4-FFF2-40B4-BE49-F238E27FC236}">
                <a16:creationId xmlns:a16="http://schemas.microsoft.com/office/drawing/2014/main" id="{B60B4ECA-0FCF-ED8A-CB9A-5072FA3FEC86}"/>
              </a:ext>
            </a:extLst>
          </p:cNvPr>
          <p:cNvSpPr/>
          <p:nvPr/>
        </p:nvSpPr>
        <p:spPr>
          <a:xfrm rot="5400000">
            <a:off x="3042562" y="7424063"/>
            <a:ext cx="544275" cy="381000"/>
          </a:xfrm>
          <a:prstGeom prst="rightArrow">
            <a:avLst>
              <a:gd name="adj1" fmla="val 41437"/>
              <a:gd name="adj2" fmla="val 40043"/>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5215710-8DE1-9FCC-2A4A-98245985EFA0}"/>
              </a:ext>
            </a:extLst>
          </p:cNvPr>
          <p:cNvGrpSpPr/>
          <p:nvPr/>
        </p:nvGrpSpPr>
        <p:grpSpPr>
          <a:xfrm>
            <a:off x="3810000" y="8191500"/>
            <a:ext cx="2990042" cy="1671654"/>
            <a:chOff x="10606018" y="1234588"/>
            <a:chExt cx="5620143" cy="3512589"/>
          </a:xfrm>
        </p:grpSpPr>
        <p:sp>
          <p:nvSpPr>
            <p:cNvPr id="32" name="Freeform 7">
              <a:extLst>
                <a:ext uri="{FF2B5EF4-FFF2-40B4-BE49-F238E27FC236}">
                  <a16:creationId xmlns:a16="http://schemas.microsoft.com/office/drawing/2014/main" id="{1B3A8C7F-5B07-309B-EC79-3F4BC144F798}"/>
                </a:ext>
              </a:extLst>
            </p:cNvPr>
            <p:cNvSpPr/>
            <p:nvPr/>
          </p:nvSpPr>
          <p:spPr>
            <a:xfrm>
              <a:off x="10606018" y="1234588"/>
              <a:ext cx="5620143" cy="3512589"/>
            </a:xfrm>
            <a:custGeom>
              <a:avLst/>
              <a:gdLst/>
              <a:ahLst/>
              <a:cxnLst/>
              <a:rect l="l" t="t" r="r" b="b"/>
              <a:pathLst>
                <a:path w="5620143" h="3512589">
                  <a:moveTo>
                    <a:pt x="0" y="0"/>
                  </a:moveTo>
                  <a:lnTo>
                    <a:pt x="5620142" y="0"/>
                  </a:lnTo>
                  <a:lnTo>
                    <a:pt x="5620142" y="3512589"/>
                  </a:lnTo>
                  <a:lnTo>
                    <a:pt x="0" y="3512589"/>
                  </a:lnTo>
                  <a:lnTo>
                    <a:pt x="0" y="0"/>
                  </a:lnTo>
                  <a:close/>
                </a:path>
              </a:pathLst>
            </a:custGeom>
            <a:blipFill>
              <a:blip r:embed="rId10"/>
              <a:stretch>
                <a:fillRect/>
              </a:stretch>
            </a:blipFill>
          </p:spPr>
          <p:txBody>
            <a:bodyPr/>
            <a:lstStyle/>
            <a:p>
              <a:endParaRPr lang="en-US"/>
            </a:p>
          </p:txBody>
        </p:sp>
        <p:sp>
          <p:nvSpPr>
            <p:cNvPr id="33" name="Freeform 8">
              <a:extLst>
                <a:ext uri="{FF2B5EF4-FFF2-40B4-BE49-F238E27FC236}">
                  <a16:creationId xmlns:a16="http://schemas.microsoft.com/office/drawing/2014/main" id="{8C637B5D-A677-6080-F59C-2CD6777A4962}"/>
                </a:ext>
              </a:extLst>
            </p:cNvPr>
            <p:cNvSpPr/>
            <p:nvPr/>
          </p:nvSpPr>
          <p:spPr>
            <a:xfrm>
              <a:off x="14865190" y="2261784"/>
              <a:ext cx="982551" cy="1081211"/>
            </a:xfrm>
            <a:custGeom>
              <a:avLst/>
              <a:gdLst/>
              <a:ahLst/>
              <a:cxnLst/>
              <a:rect l="l" t="t" r="r" b="b"/>
              <a:pathLst>
                <a:path w="982551" h="1081211">
                  <a:moveTo>
                    <a:pt x="0" y="0"/>
                  </a:moveTo>
                  <a:lnTo>
                    <a:pt x="982551" y="0"/>
                  </a:lnTo>
                  <a:lnTo>
                    <a:pt x="982551" y="1081211"/>
                  </a:lnTo>
                  <a:lnTo>
                    <a:pt x="0" y="10812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34" name="Rectangle 33">
            <a:extLst>
              <a:ext uri="{FF2B5EF4-FFF2-40B4-BE49-F238E27FC236}">
                <a16:creationId xmlns:a16="http://schemas.microsoft.com/office/drawing/2014/main" id="{790B01DE-6D1B-0F7F-5DD2-2FFAB676C30D}"/>
              </a:ext>
            </a:extLst>
          </p:cNvPr>
          <p:cNvSpPr/>
          <p:nvPr/>
        </p:nvSpPr>
        <p:spPr>
          <a:xfrm rot="5400000" flipV="1">
            <a:off x="1045237" y="4860264"/>
            <a:ext cx="614410" cy="11408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3709BD5B-B0E0-77DA-9B22-4A9E991E98D0}"/>
              </a:ext>
            </a:extLst>
          </p:cNvPr>
          <p:cNvSpPr/>
          <p:nvPr/>
        </p:nvSpPr>
        <p:spPr>
          <a:xfrm>
            <a:off x="4228280" y="7886700"/>
            <a:ext cx="1260782" cy="250580"/>
          </a:xfrm>
          <a:prstGeom prst="rightArrow">
            <a:avLst>
              <a:gd name="adj1" fmla="val 41437"/>
              <a:gd name="adj2" fmla="val 122392"/>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a:p>
        </p:txBody>
      </p:sp>
      <p:sp>
        <p:nvSpPr>
          <p:cNvPr id="37" name="TextBox 36">
            <a:extLst>
              <a:ext uri="{FF2B5EF4-FFF2-40B4-BE49-F238E27FC236}">
                <a16:creationId xmlns:a16="http://schemas.microsoft.com/office/drawing/2014/main" id="{75ED03DC-625B-7397-57CE-4A1744277507}"/>
              </a:ext>
            </a:extLst>
          </p:cNvPr>
          <p:cNvSpPr txBox="1"/>
          <p:nvPr/>
        </p:nvSpPr>
        <p:spPr>
          <a:xfrm>
            <a:off x="5610239" y="7788549"/>
            <a:ext cx="1339577"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Vehicle </a:t>
            </a:r>
            <a:r>
              <a:rPr lang="en-US" sz="2400" i="1" dirty="0">
                <a:latin typeface="Calibri" panose="020F0502020204030204" pitchFamily="34" charset="0"/>
                <a:cs typeface="Calibri" panose="020F0502020204030204" pitchFamily="34" charset="0"/>
              </a:rPr>
              <a:t>j</a:t>
            </a:r>
            <a:endParaRPr lang="en-US" sz="2400" i="1" dirty="0"/>
          </a:p>
        </p:txBody>
      </p:sp>
      <p:sp>
        <p:nvSpPr>
          <p:cNvPr id="38" name="Freeform 2">
            <a:extLst>
              <a:ext uri="{FF2B5EF4-FFF2-40B4-BE49-F238E27FC236}">
                <a16:creationId xmlns:a16="http://schemas.microsoft.com/office/drawing/2014/main" id="{F6DEBA87-1FB6-7C1F-8F7E-4D49AE656B85}"/>
              </a:ext>
            </a:extLst>
          </p:cNvPr>
          <p:cNvSpPr/>
          <p:nvPr/>
        </p:nvSpPr>
        <p:spPr>
          <a:xfrm>
            <a:off x="11796664" y="6307669"/>
            <a:ext cx="1979566" cy="489771"/>
          </a:xfrm>
          <a:custGeom>
            <a:avLst/>
            <a:gdLst/>
            <a:ahLst/>
            <a:cxnLst/>
            <a:rect l="l" t="t" r="r" b="b"/>
            <a:pathLst>
              <a:path w="11532524" h="3106936">
                <a:moveTo>
                  <a:pt x="0" y="0"/>
                </a:moveTo>
                <a:lnTo>
                  <a:pt x="11532524" y="0"/>
                </a:lnTo>
                <a:lnTo>
                  <a:pt x="11532524" y="3106936"/>
                </a:lnTo>
                <a:lnTo>
                  <a:pt x="0" y="3106936"/>
                </a:lnTo>
                <a:lnTo>
                  <a:pt x="0" y="0"/>
                </a:lnTo>
                <a:close/>
              </a:path>
            </a:pathLst>
          </a:custGeom>
          <a:blipFill>
            <a:blip r:embed="rId13"/>
            <a:stretch>
              <a:fillRect/>
            </a:stretch>
          </a:blipFill>
        </p:spPr>
        <p:txBody>
          <a:bodyPr/>
          <a:lstStyle/>
          <a:p>
            <a:endParaRPr lang="en-US"/>
          </a:p>
        </p:txBody>
      </p:sp>
      <p:sp>
        <p:nvSpPr>
          <p:cNvPr id="39" name="Right Arrow 38">
            <a:extLst>
              <a:ext uri="{FF2B5EF4-FFF2-40B4-BE49-F238E27FC236}">
                <a16:creationId xmlns:a16="http://schemas.microsoft.com/office/drawing/2014/main" id="{AEF0BCC9-ADFC-258D-B064-EC28227C7EA3}"/>
              </a:ext>
            </a:extLst>
          </p:cNvPr>
          <p:cNvSpPr/>
          <p:nvPr/>
        </p:nvSpPr>
        <p:spPr>
          <a:xfrm rot="10800000">
            <a:off x="13776230" y="6441318"/>
            <a:ext cx="1260782" cy="250580"/>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0" name="Freeform 6">
            <a:extLst>
              <a:ext uri="{FF2B5EF4-FFF2-40B4-BE49-F238E27FC236}">
                <a16:creationId xmlns:a16="http://schemas.microsoft.com/office/drawing/2014/main" id="{505C2D76-067B-4217-03E7-3CA17F911DBC}"/>
              </a:ext>
            </a:extLst>
          </p:cNvPr>
          <p:cNvSpPr/>
          <p:nvPr/>
        </p:nvSpPr>
        <p:spPr>
          <a:xfrm>
            <a:off x="13469422" y="7157830"/>
            <a:ext cx="1068847" cy="1184687"/>
          </a:xfrm>
          <a:custGeom>
            <a:avLst/>
            <a:gdLst/>
            <a:ahLst/>
            <a:cxnLst/>
            <a:rect l="l" t="t" r="r" b="b"/>
            <a:pathLst>
              <a:path w="4264041" h="4114800">
                <a:moveTo>
                  <a:pt x="0" y="0"/>
                </a:moveTo>
                <a:lnTo>
                  <a:pt x="4264041" y="0"/>
                </a:lnTo>
                <a:lnTo>
                  <a:pt x="4264041"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41" name="Right Arrow 40">
            <a:extLst>
              <a:ext uri="{FF2B5EF4-FFF2-40B4-BE49-F238E27FC236}">
                <a16:creationId xmlns:a16="http://schemas.microsoft.com/office/drawing/2014/main" id="{2AA91852-A3BB-4E9D-53C5-498022097223}"/>
              </a:ext>
            </a:extLst>
          </p:cNvPr>
          <p:cNvSpPr/>
          <p:nvPr/>
        </p:nvSpPr>
        <p:spPr>
          <a:xfrm rot="13274182">
            <a:off x="12907585" y="6978482"/>
            <a:ext cx="967866" cy="279615"/>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E381BC07-705B-9E1A-6C10-BF4AA35C1494}"/>
              </a:ext>
            </a:extLst>
          </p:cNvPr>
          <p:cNvSpPr txBox="1"/>
          <p:nvPr/>
        </p:nvSpPr>
        <p:spPr>
          <a:xfrm>
            <a:off x="14520856" y="7369492"/>
            <a:ext cx="1339577" cy="923330"/>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Vehicle </a:t>
            </a:r>
            <a:r>
              <a:rPr lang="en-US" i="1" dirty="0">
                <a:latin typeface="Calibri" panose="020F0502020204030204" pitchFamily="34" charset="0"/>
                <a:cs typeface="Calibri" panose="020F0502020204030204" pitchFamily="34" charset="0"/>
              </a:rPr>
              <a:t>j</a:t>
            </a:r>
            <a:r>
              <a:rPr lang="en-US" dirty="0">
                <a:latin typeface="Calibri" panose="020F0502020204030204" pitchFamily="34" charset="0"/>
                <a:cs typeface="Calibri" panose="020F0502020204030204" pitchFamily="34" charset="0"/>
              </a:rPr>
              <a:t>’s</a:t>
            </a:r>
          </a:p>
          <a:p>
            <a:pPr algn="ctr"/>
            <a:r>
              <a:rPr lang="en-US" dirty="0">
                <a:latin typeface="Calibri" panose="020F0502020204030204" pitchFamily="34" charset="0"/>
                <a:cs typeface="Calibri" panose="020F0502020204030204" pitchFamily="34" charset="0"/>
              </a:rPr>
              <a:t>location Embeddings</a:t>
            </a:r>
            <a:endParaRPr lang="en-US" dirty="0"/>
          </a:p>
        </p:txBody>
      </p:sp>
      <p:sp>
        <p:nvSpPr>
          <p:cNvPr id="44" name="TextBox 43">
            <a:extLst>
              <a:ext uri="{FF2B5EF4-FFF2-40B4-BE49-F238E27FC236}">
                <a16:creationId xmlns:a16="http://schemas.microsoft.com/office/drawing/2014/main" id="{D3ABA8A9-1D38-76AB-F940-35C2396B9DB7}"/>
              </a:ext>
            </a:extLst>
          </p:cNvPr>
          <p:cNvSpPr txBox="1"/>
          <p:nvPr/>
        </p:nvSpPr>
        <p:spPr>
          <a:xfrm>
            <a:off x="16436550" y="6057089"/>
            <a:ext cx="1339577" cy="646331"/>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Graph Embedding</a:t>
            </a:r>
            <a:endParaRPr lang="en-US" dirty="0"/>
          </a:p>
        </p:txBody>
      </p:sp>
      <p:sp>
        <p:nvSpPr>
          <p:cNvPr id="45" name="Freeform 3">
            <a:extLst>
              <a:ext uri="{FF2B5EF4-FFF2-40B4-BE49-F238E27FC236}">
                <a16:creationId xmlns:a16="http://schemas.microsoft.com/office/drawing/2014/main" id="{9EF43BCB-134B-E0F3-ED59-23E4276AA86D}"/>
              </a:ext>
            </a:extLst>
          </p:cNvPr>
          <p:cNvSpPr/>
          <p:nvPr/>
        </p:nvSpPr>
        <p:spPr>
          <a:xfrm>
            <a:off x="10797750" y="7009017"/>
            <a:ext cx="1353097" cy="1126101"/>
          </a:xfrm>
          <a:custGeom>
            <a:avLst/>
            <a:gdLst/>
            <a:ahLst/>
            <a:cxnLst/>
            <a:rect l="l" t="t" r="r" b="b"/>
            <a:pathLst>
              <a:path w="5609671" h="4754196">
                <a:moveTo>
                  <a:pt x="0" y="0"/>
                </a:moveTo>
                <a:lnTo>
                  <a:pt x="5609671" y="0"/>
                </a:lnTo>
                <a:lnTo>
                  <a:pt x="5609671" y="4754196"/>
                </a:lnTo>
                <a:lnTo>
                  <a:pt x="0" y="4754196"/>
                </a:lnTo>
                <a:lnTo>
                  <a:pt x="0" y="0"/>
                </a:lnTo>
                <a:close/>
              </a:path>
            </a:pathLst>
          </a:custGeom>
          <a:blipFill>
            <a:blip r:embed="rId16"/>
            <a:stretch>
              <a:fillRect/>
            </a:stretch>
          </a:blipFill>
        </p:spPr>
        <p:txBody>
          <a:bodyPr/>
          <a:lstStyle/>
          <a:p>
            <a:endParaRPr lang="en-US"/>
          </a:p>
        </p:txBody>
      </p:sp>
      <p:sp>
        <p:nvSpPr>
          <p:cNvPr id="46" name="Right Arrow 45">
            <a:extLst>
              <a:ext uri="{FF2B5EF4-FFF2-40B4-BE49-F238E27FC236}">
                <a16:creationId xmlns:a16="http://schemas.microsoft.com/office/drawing/2014/main" id="{7117ACBB-3AF0-800A-2C32-12497146ED42}"/>
              </a:ext>
            </a:extLst>
          </p:cNvPr>
          <p:cNvSpPr/>
          <p:nvPr/>
        </p:nvSpPr>
        <p:spPr>
          <a:xfrm rot="18676348">
            <a:off x="11758405" y="7020348"/>
            <a:ext cx="967866" cy="279615"/>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667C8797-34C7-38E3-EA4C-DCB8B6CD6892}"/>
              </a:ext>
            </a:extLst>
          </p:cNvPr>
          <p:cNvSpPr txBox="1"/>
          <p:nvPr/>
        </p:nvSpPr>
        <p:spPr>
          <a:xfrm>
            <a:off x="9305122" y="7396327"/>
            <a:ext cx="1339577" cy="646331"/>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Remaining Capacity</a:t>
            </a:r>
            <a:endParaRPr lang="en-US" dirty="0"/>
          </a:p>
        </p:txBody>
      </p:sp>
      <p:sp>
        <p:nvSpPr>
          <p:cNvPr id="48" name="TextBox 47">
            <a:extLst>
              <a:ext uri="{FF2B5EF4-FFF2-40B4-BE49-F238E27FC236}">
                <a16:creationId xmlns:a16="http://schemas.microsoft.com/office/drawing/2014/main" id="{2DE2118A-CB3B-0A43-DB3A-B0D7A50AB5F1}"/>
              </a:ext>
            </a:extLst>
          </p:cNvPr>
          <p:cNvSpPr txBox="1"/>
          <p:nvPr/>
        </p:nvSpPr>
        <p:spPr>
          <a:xfrm>
            <a:off x="9058400" y="6221798"/>
            <a:ext cx="1339577" cy="646331"/>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Remaining Energy</a:t>
            </a:r>
            <a:endParaRPr lang="en-US" dirty="0"/>
          </a:p>
        </p:txBody>
      </p:sp>
      <p:sp>
        <p:nvSpPr>
          <p:cNvPr id="49" name="Freeform 5">
            <a:extLst>
              <a:ext uri="{FF2B5EF4-FFF2-40B4-BE49-F238E27FC236}">
                <a16:creationId xmlns:a16="http://schemas.microsoft.com/office/drawing/2014/main" id="{9B8BC170-6E6D-64EE-A872-366B450AE755}"/>
              </a:ext>
            </a:extLst>
          </p:cNvPr>
          <p:cNvSpPr/>
          <p:nvPr/>
        </p:nvSpPr>
        <p:spPr>
          <a:xfrm>
            <a:off x="8458200" y="5884743"/>
            <a:ext cx="617497" cy="1124274"/>
          </a:xfrm>
          <a:custGeom>
            <a:avLst/>
            <a:gdLst/>
            <a:ahLst/>
            <a:cxnLst/>
            <a:rect l="l" t="t" r="r" b="b"/>
            <a:pathLst>
              <a:path w="1569822" h="3093246">
                <a:moveTo>
                  <a:pt x="0" y="0"/>
                </a:moveTo>
                <a:lnTo>
                  <a:pt x="1569822" y="0"/>
                </a:lnTo>
                <a:lnTo>
                  <a:pt x="1569822" y="3093245"/>
                </a:lnTo>
                <a:lnTo>
                  <a:pt x="0" y="3093245"/>
                </a:lnTo>
                <a:lnTo>
                  <a:pt x="0" y="0"/>
                </a:lnTo>
                <a:close/>
              </a:path>
            </a:pathLst>
          </a:custGeom>
          <a:blipFill>
            <a:blip r:embed="rId17"/>
            <a:stretch>
              <a:fillRect/>
            </a:stretch>
          </a:blipFill>
        </p:spPr>
        <p:txBody>
          <a:bodyPr/>
          <a:lstStyle/>
          <a:p>
            <a:endParaRPr lang="en-US"/>
          </a:p>
        </p:txBody>
      </p:sp>
      <p:sp>
        <p:nvSpPr>
          <p:cNvPr id="50" name="Rounded Rectangle 49">
            <a:extLst>
              <a:ext uri="{FF2B5EF4-FFF2-40B4-BE49-F238E27FC236}">
                <a16:creationId xmlns:a16="http://schemas.microsoft.com/office/drawing/2014/main" id="{E2686FDD-8B9E-8635-5DE4-77A68B8F475E}"/>
              </a:ext>
            </a:extLst>
          </p:cNvPr>
          <p:cNvSpPr/>
          <p:nvPr/>
        </p:nvSpPr>
        <p:spPr>
          <a:xfrm>
            <a:off x="10139004" y="5027770"/>
            <a:ext cx="5279890" cy="48981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Multi-Head Attention</a:t>
            </a:r>
          </a:p>
        </p:txBody>
      </p:sp>
      <p:sp>
        <p:nvSpPr>
          <p:cNvPr id="51" name="Right Arrow 50">
            <a:extLst>
              <a:ext uri="{FF2B5EF4-FFF2-40B4-BE49-F238E27FC236}">
                <a16:creationId xmlns:a16="http://schemas.microsoft.com/office/drawing/2014/main" id="{282C274B-2CA4-FC61-9F7B-2024254C284D}"/>
              </a:ext>
            </a:extLst>
          </p:cNvPr>
          <p:cNvSpPr/>
          <p:nvPr/>
        </p:nvSpPr>
        <p:spPr>
          <a:xfrm>
            <a:off x="10559556" y="6419673"/>
            <a:ext cx="1260782" cy="250580"/>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499B8533-D248-77B2-AF91-32366C4A158B}"/>
              </a:ext>
            </a:extLst>
          </p:cNvPr>
          <p:cNvSpPr/>
          <p:nvPr/>
        </p:nvSpPr>
        <p:spPr>
          <a:xfrm rot="16200000">
            <a:off x="12379943" y="5719350"/>
            <a:ext cx="802108" cy="308895"/>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F9A12EAA-F15C-59F4-7CEC-2BC42F8E2605}"/>
              </a:ext>
            </a:extLst>
          </p:cNvPr>
          <p:cNvSpPr/>
          <p:nvPr/>
        </p:nvSpPr>
        <p:spPr>
          <a:xfrm rot="16200000">
            <a:off x="12379944" y="4455267"/>
            <a:ext cx="802108" cy="308895"/>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79234965-724B-6C8A-2557-A68630F201CE}"/>
              </a:ext>
            </a:extLst>
          </p:cNvPr>
          <p:cNvSpPr/>
          <p:nvPr/>
        </p:nvSpPr>
        <p:spPr>
          <a:xfrm>
            <a:off x="11014690" y="3662840"/>
            <a:ext cx="3543513" cy="48981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Single-Head Attention</a:t>
            </a:r>
          </a:p>
        </p:txBody>
      </p:sp>
      <p:sp>
        <p:nvSpPr>
          <p:cNvPr id="55" name="Rounded Rectangle 54">
            <a:extLst>
              <a:ext uri="{FF2B5EF4-FFF2-40B4-BE49-F238E27FC236}">
                <a16:creationId xmlns:a16="http://schemas.microsoft.com/office/drawing/2014/main" id="{E8D4643B-FAA2-8A8A-C15F-8F66289B01CE}"/>
              </a:ext>
            </a:extLst>
          </p:cNvPr>
          <p:cNvSpPr/>
          <p:nvPr/>
        </p:nvSpPr>
        <p:spPr>
          <a:xfrm>
            <a:off x="11865366" y="2322203"/>
            <a:ext cx="1827166" cy="453100"/>
          </a:xfrm>
          <a:prstGeom prst="roundRect">
            <a:avLst/>
          </a:prstGeom>
          <a:solidFill>
            <a:srgbClr val="FF8A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Softmax</a:t>
            </a:r>
            <a:endParaRPr lang="en-US" sz="2000" b="1" dirty="0">
              <a:solidFill>
                <a:schemeClr val="tx1"/>
              </a:solidFill>
            </a:endParaRPr>
          </a:p>
        </p:txBody>
      </p:sp>
      <p:sp>
        <p:nvSpPr>
          <p:cNvPr id="56" name="Right Arrow 55">
            <a:extLst>
              <a:ext uri="{FF2B5EF4-FFF2-40B4-BE49-F238E27FC236}">
                <a16:creationId xmlns:a16="http://schemas.microsoft.com/office/drawing/2014/main" id="{A7440563-F776-5D59-0848-654814D8E6AE}"/>
              </a:ext>
            </a:extLst>
          </p:cNvPr>
          <p:cNvSpPr/>
          <p:nvPr/>
        </p:nvSpPr>
        <p:spPr>
          <a:xfrm rot="16200000">
            <a:off x="12379944" y="3064624"/>
            <a:ext cx="802108" cy="308895"/>
          </a:xfrm>
          <a:prstGeom prst="rightArrow">
            <a:avLst>
              <a:gd name="adj1" fmla="val 41437"/>
              <a:gd name="adj2" fmla="val 122392"/>
            </a:avLst>
          </a:prstGeom>
          <a:solidFill>
            <a:srgbClr val="FF0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7" name="Right Arrow 56">
            <a:extLst>
              <a:ext uri="{FF2B5EF4-FFF2-40B4-BE49-F238E27FC236}">
                <a16:creationId xmlns:a16="http://schemas.microsoft.com/office/drawing/2014/main" id="{336F2C6B-44D1-C628-95A8-7618D1FBD200}"/>
              </a:ext>
            </a:extLst>
          </p:cNvPr>
          <p:cNvSpPr/>
          <p:nvPr/>
        </p:nvSpPr>
        <p:spPr>
          <a:xfrm>
            <a:off x="13693350" y="2415037"/>
            <a:ext cx="1260782" cy="250580"/>
          </a:xfrm>
          <a:prstGeom prst="rightArrow">
            <a:avLst>
              <a:gd name="adj1" fmla="val 41437"/>
              <a:gd name="adj2" fmla="val 122392"/>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rtl="0"/>
            <a:endParaRPr lang="en-US"/>
          </a:p>
        </p:txBody>
      </p:sp>
      <p:sp>
        <p:nvSpPr>
          <p:cNvPr id="58" name="TextBox 57">
            <a:extLst>
              <a:ext uri="{FF2B5EF4-FFF2-40B4-BE49-F238E27FC236}">
                <a16:creationId xmlns:a16="http://schemas.microsoft.com/office/drawing/2014/main" id="{10B463C5-0974-5F9E-3456-A84F0A0EA26C}"/>
              </a:ext>
            </a:extLst>
          </p:cNvPr>
          <p:cNvSpPr txBox="1"/>
          <p:nvPr/>
        </p:nvSpPr>
        <p:spPr>
          <a:xfrm>
            <a:off x="15107350" y="2247900"/>
            <a:ext cx="1339577" cy="461665"/>
          </a:xfrm>
          <a:prstGeom prst="rect">
            <a:avLst/>
          </a:prstGeom>
          <a:noFill/>
        </p:spPr>
        <p:txBody>
          <a:bodyPr wrap="square">
            <a:spAutoFit/>
          </a:bodyPr>
          <a:lstStyle/>
          <a:p>
            <a:pPr algn="ctr"/>
            <a:r>
              <a:rPr lang="en-US" sz="2400" dirty="0">
                <a:latin typeface="Calibri" panose="020F0502020204030204" pitchFamily="34" charset="0"/>
                <a:cs typeface="Calibri" panose="020F0502020204030204" pitchFamily="34" charset="0"/>
              </a:rPr>
              <a:t>Node </a:t>
            </a:r>
            <a:r>
              <a:rPr lang="en-US" sz="2400" i="1" dirty="0" err="1">
                <a:latin typeface="Calibri" panose="020F0502020204030204" pitchFamily="34" charset="0"/>
                <a:cs typeface="Calibri" panose="020F0502020204030204" pitchFamily="34" charset="0"/>
              </a:rPr>
              <a:t>i</a:t>
            </a:r>
            <a:endParaRPr lang="en-US" sz="2400" i="1" dirty="0"/>
          </a:p>
        </p:txBody>
      </p:sp>
      <p:sp>
        <p:nvSpPr>
          <p:cNvPr id="59" name="Freeform 3">
            <a:extLst>
              <a:ext uri="{FF2B5EF4-FFF2-40B4-BE49-F238E27FC236}">
                <a16:creationId xmlns:a16="http://schemas.microsoft.com/office/drawing/2014/main" id="{6DC55AD9-9EAD-512F-42D5-C3A989BC5BE3}"/>
              </a:ext>
            </a:extLst>
          </p:cNvPr>
          <p:cNvSpPr/>
          <p:nvPr/>
        </p:nvSpPr>
        <p:spPr>
          <a:xfrm>
            <a:off x="16501292" y="1852900"/>
            <a:ext cx="756840" cy="698506"/>
          </a:xfrm>
          <a:custGeom>
            <a:avLst/>
            <a:gdLst/>
            <a:ahLst/>
            <a:cxnLst/>
            <a:rect l="l" t="t" r="r" b="b"/>
            <a:pathLst>
              <a:path w="4591130" h="4114800">
                <a:moveTo>
                  <a:pt x="0" y="0"/>
                </a:moveTo>
                <a:lnTo>
                  <a:pt x="4591130" y="0"/>
                </a:lnTo>
                <a:lnTo>
                  <a:pt x="4591130"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60" name="Rounded Rectangle 59">
            <a:extLst>
              <a:ext uri="{FF2B5EF4-FFF2-40B4-BE49-F238E27FC236}">
                <a16:creationId xmlns:a16="http://schemas.microsoft.com/office/drawing/2014/main" id="{64E049B4-0A7E-A419-DC39-7F1C3B010777}"/>
              </a:ext>
            </a:extLst>
          </p:cNvPr>
          <p:cNvSpPr/>
          <p:nvPr/>
        </p:nvSpPr>
        <p:spPr>
          <a:xfrm>
            <a:off x="194708" y="1817930"/>
            <a:ext cx="6999478" cy="8126161"/>
          </a:xfrm>
          <a:prstGeom prst="roundRect">
            <a:avLst>
              <a:gd name="adj" fmla="val 8246"/>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27BBC22A-7C49-BF54-C0B5-9FD4EDE46935}"/>
              </a:ext>
            </a:extLst>
          </p:cNvPr>
          <p:cNvSpPr/>
          <p:nvPr/>
        </p:nvSpPr>
        <p:spPr>
          <a:xfrm>
            <a:off x="8084958" y="1778858"/>
            <a:ext cx="9882962" cy="6655242"/>
          </a:xfrm>
          <a:prstGeom prst="roundRect">
            <a:avLst>
              <a:gd name="adj" fmla="val 567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lide Number Placeholder 63">
            <a:extLst>
              <a:ext uri="{FF2B5EF4-FFF2-40B4-BE49-F238E27FC236}">
                <a16:creationId xmlns:a16="http://schemas.microsoft.com/office/drawing/2014/main" id="{9D34C37C-A7E7-14B5-44C3-5A9A2089949A}"/>
              </a:ext>
            </a:extLst>
          </p:cNvPr>
          <p:cNvSpPr>
            <a:spLocks noGrp="1"/>
          </p:cNvSpPr>
          <p:nvPr>
            <p:ph type="sldNum" sz="quarter" idx="12"/>
          </p:nvPr>
        </p:nvSpPr>
        <p:spPr/>
        <p:txBody>
          <a:bodyPr/>
          <a:lstStyle/>
          <a:p>
            <a:fld id="{B6F15528-21DE-4FAA-801E-634DDDAF4B2B}" type="slidenum">
              <a:rPr lang="en-US" smtClean="0"/>
              <a:pPr/>
              <a:t>11</a:t>
            </a:fld>
            <a:r>
              <a:rPr lang="en-US"/>
              <a:t> of 19</a:t>
            </a:r>
            <a:endParaRPr lang="en-US" dirty="0"/>
          </a:p>
        </p:txBody>
      </p:sp>
    </p:spTree>
    <p:extLst>
      <p:ext uri="{BB962C8B-B14F-4D97-AF65-F5344CB8AC3E}">
        <p14:creationId xmlns:p14="http://schemas.microsoft.com/office/powerpoint/2010/main" val="386100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5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p:bldP spid="15" grpId="0"/>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4" grpId="0" animBg="1"/>
      <p:bldP spid="35" grpId="0" animBg="1"/>
      <p:bldP spid="37" grpId="0"/>
      <p:bldP spid="38" grpId="0" animBg="1"/>
      <p:bldP spid="39" grpId="0" animBg="1"/>
      <p:bldP spid="40" grpId="0" animBg="1"/>
      <p:bldP spid="41" grpId="0" animBg="1"/>
      <p:bldP spid="43" grpId="0"/>
      <p:bldP spid="44" grpId="0"/>
      <p:bldP spid="45" grpId="0" animBg="1"/>
      <p:bldP spid="46" grpId="0" animBg="1"/>
      <p:bldP spid="47" grpId="0"/>
      <p:bldP spid="48" grpId="0"/>
      <p:bldP spid="49" grpId="0" animBg="1"/>
      <p:bldP spid="50" grpId="0" animBg="1"/>
      <p:bldP spid="51" grpId="0" animBg="1"/>
      <p:bldP spid="52" grpId="0" animBg="1"/>
      <p:bldP spid="53" grpId="0" animBg="1"/>
      <p:bldP spid="54" grpId="0" animBg="1"/>
      <p:bldP spid="55" grpId="0" animBg="1"/>
      <p:bldP spid="56" grpId="0" animBg="1"/>
      <p:bldP spid="57" grpId="0" animBg="1"/>
      <p:bldP spid="58" grpId="0"/>
      <p:bldP spid="59" grpId="0" animBg="1"/>
      <p:bldP spid="60"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CBBCBF-88F8-C3D7-29D8-338C35608569}"/>
              </a:ext>
            </a:extLst>
          </p:cNvPr>
          <p:cNvSpPr txBox="1">
            <a:spLocks noGrp="1" noRot="1" noMove="1" noResize="1" noEditPoints="1" noAdjustHandles="1" noChangeArrowheads="1" noChangeShapeType="1"/>
          </p:cNvSpPr>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Experimental Results (Settings)​ </a:t>
            </a:r>
            <a:endParaRPr lang="en-CA" dirty="0"/>
          </a:p>
        </p:txBody>
      </p:sp>
      <p:sp>
        <p:nvSpPr>
          <p:cNvPr id="23" name="Freeform 2">
            <a:extLst>
              <a:ext uri="{FF2B5EF4-FFF2-40B4-BE49-F238E27FC236}">
                <a16:creationId xmlns:a16="http://schemas.microsoft.com/office/drawing/2014/main" id="{46797DD2-ADA2-6B68-BB70-012683EA76FA}"/>
              </a:ext>
            </a:extLst>
          </p:cNvPr>
          <p:cNvSpPr>
            <a:spLocks noGrp="1" noRot="1" noMove="1" noResize="1" noEditPoints="1" noAdjustHandles="1" noChangeArrowheads="1" noChangeShapeType="1"/>
          </p:cNvSpPr>
          <p:nvPr/>
        </p:nvSpPr>
        <p:spPr>
          <a:xfrm rot="-1204608">
            <a:off x="8472036" y="-19092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25" name="Freeform 10">
            <a:extLst>
              <a:ext uri="{FF2B5EF4-FFF2-40B4-BE49-F238E27FC236}">
                <a16:creationId xmlns:a16="http://schemas.microsoft.com/office/drawing/2014/main" id="{2AE165DD-1D94-434D-2A22-A0645FF644E3}"/>
              </a:ext>
            </a:extLst>
          </p:cNvPr>
          <p:cNvSpPr>
            <a:spLocks noGrp="1" noRot="1" noMove="1" noResize="1" noEditPoints="1" noAdjustHandles="1" noChangeArrowheads="1" noChangeShapeType="1"/>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28" name="Freeform 4">
            <a:extLst>
              <a:ext uri="{FF2B5EF4-FFF2-40B4-BE49-F238E27FC236}">
                <a16:creationId xmlns:a16="http://schemas.microsoft.com/office/drawing/2014/main" id="{2F8487A6-3CB7-E5EB-4587-D1DC76225E25}"/>
              </a:ext>
            </a:extLst>
          </p:cNvPr>
          <p:cNvSpPr>
            <a:spLocks noGrp="1" noRot="1" noMove="1" noResize="1" noEditPoints="1" noAdjustHandles="1" noChangeArrowheads="1" noChangeShapeType="1"/>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87" name="AutoShape 5">
            <a:extLst>
              <a:ext uri="{FF2B5EF4-FFF2-40B4-BE49-F238E27FC236}">
                <a16:creationId xmlns:a16="http://schemas.microsoft.com/office/drawing/2014/main" id="{4DC57838-10E8-6E07-ACE3-51DFE036D446}"/>
              </a:ext>
            </a:extLst>
          </p:cNvPr>
          <p:cNvSpPr>
            <a:spLocks noGrp="1" noRot="1" noMove="1" noResize="1" noEditPoints="1" noAdjustHandles="1" noChangeArrowheads="1" noChangeShapeType="1"/>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sp>
        <p:nvSpPr>
          <p:cNvPr id="2" name="Content Placeholder 2">
            <a:extLst>
              <a:ext uri="{FF2B5EF4-FFF2-40B4-BE49-F238E27FC236}">
                <a16:creationId xmlns:a16="http://schemas.microsoft.com/office/drawing/2014/main" id="{D44FF1D9-6D69-A6A6-E612-209669F00DC6}"/>
              </a:ext>
            </a:extLst>
          </p:cNvPr>
          <p:cNvSpPr>
            <a:spLocks/>
          </p:cNvSpPr>
          <p:nvPr/>
        </p:nvSpPr>
        <p:spPr>
          <a:xfrm>
            <a:off x="752628" y="2235340"/>
            <a:ext cx="16925772" cy="7435755"/>
          </a:xfrm>
          <a:prstGeom prst="rect">
            <a:avLst/>
          </a:prstGeom>
        </p:spPr>
        <p:txBody>
          <a:bodyPr>
            <a:normAutofit/>
          </a:bodyPr>
          <a:lstStyle/>
          <a:p>
            <a:pPr marL="914400" lvl="1" indent="-457200" defTabSz="713232">
              <a:lnSpc>
                <a:spcPct val="90000"/>
              </a:lnSpc>
              <a:spcAft>
                <a:spcPts val="600"/>
              </a:spcAft>
              <a:buFont typeface="Wingdings" pitchFamily="2" charset="2"/>
              <a:buChar char="q"/>
            </a:pPr>
            <a:r>
              <a:rPr lang="en-CA" sz="2800" b="0" i="0" u="none" strike="noStrike" dirty="0">
                <a:effectLst/>
              </a:rPr>
              <a:t>Dataset: Based on two major Canadian cities</a:t>
            </a:r>
          </a:p>
          <a:p>
            <a:pPr marL="1828800" lvl="3" indent="-457200" defTabSz="713232">
              <a:lnSpc>
                <a:spcPct val="90000"/>
              </a:lnSpc>
              <a:spcAft>
                <a:spcPts val="600"/>
              </a:spcAft>
              <a:buFont typeface="Wingdings" pitchFamily="2" charset="2"/>
              <a:buChar char="§"/>
            </a:pPr>
            <a:r>
              <a:rPr lang="en-CA" sz="2800" b="0" i="0" u="none" strike="noStrike" dirty="0">
                <a:effectLst/>
              </a:rPr>
              <a:t>Edmonton</a:t>
            </a:r>
          </a:p>
          <a:p>
            <a:pPr marL="1828800" lvl="3" indent="-457200" defTabSz="713232">
              <a:lnSpc>
                <a:spcPct val="90000"/>
              </a:lnSpc>
              <a:spcAft>
                <a:spcPts val="600"/>
              </a:spcAft>
              <a:buFont typeface="Wingdings" pitchFamily="2" charset="2"/>
              <a:buChar char="§"/>
            </a:pPr>
            <a:r>
              <a:rPr lang="en-CA" sz="2800" b="0" i="0" u="none" strike="noStrike" dirty="0">
                <a:effectLst/>
              </a:rPr>
              <a:t>Calgary</a:t>
            </a:r>
          </a:p>
          <a:p>
            <a:pPr marL="914400" lvl="1" indent="-457200" defTabSz="713232">
              <a:lnSpc>
                <a:spcPct val="90000"/>
              </a:lnSpc>
              <a:spcAft>
                <a:spcPts val="600"/>
              </a:spcAft>
              <a:buFont typeface="Wingdings" pitchFamily="2" charset="2"/>
              <a:buChar char="q"/>
            </a:pPr>
            <a:endParaRPr lang="en-CA"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endParaRPr lang="en-CA"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r>
              <a:rPr lang="en-CA" sz="2800" dirty="0">
                <a:cs typeface="Calibri" panose="020F0502020204030204" pitchFamily="34" charset="0"/>
              </a:rPr>
              <a:t>Baseline:</a:t>
            </a:r>
          </a:p>
          <a:p>
            <a:pPr marL="1828800" lvl="3" indent="-457200" defTabSz="713232">
              <a:lnSpc>
                <a:spcPct val="90000"/>
              </a:lnSpc>
              <a:spcAft>
                <a:spcPts val="600"/>
              </a:spcAft>
              <a:buFont typeface="Wingdings" pitchFamily="2" charset="2"/>
              <a:buChar char="§"/>
            </a:pPr>
            <a:r>
              <a:rPr lang="en-CA" sz="2800" b="0" i="0" u="none" strike="noStrike" dirty="0">
                <a:effectLst/>
              </a:rPr>
              <a:t>Ant Colony Optimization (ACO) </a:t>
            </a:r>
          </a:p>
          <a:p>
            <a:pPr marL="1828800" lvl="3" indent="-457200" defTabSz="713232">
              <a:lnSpc>
                <a:spcPct val="90000"/>
              </a:lnSpc>
              <a:spcAft>
                <a:spcPts val="600"/>
              </a:spcAft>
              <a:buFont typeface="Wingdings" pitchFamily="2" charset="2"/>
              <a:buChar char="§"/>
            </a:pPr>
            <a:r>
              <a:rPr lang="en-CA" sz="2800" b="0" i="0" u="none" strike="noStrike" dirty="0">
                <a:effectLst/>
              </a:rPr>
              <a:t>Variable Neighborhood Search / Tabu Search (VNS/TS)</a:t>
            </a:r>
          </a:p>
          <a:p>
            <a:pPr marL="1828800" lvl="3" indent="-457200" defTabSz="713232">
              <a:lnSpc>
                <a:spcPct val="90000"/>
              </a:lnSpc>
              <a:spcAft>
                <a:spcPts val="600"/>
              </a:spcAft>
              <a:buFont typeface="Wingdings" pitchFamily="2" charset="2"/>
              <a:buChar char="§"/>
            </a:pPr>
            <a:endParaRPr lang="en-CA" sz="2800" dirty="0"/>
          </a:p>
          <a:p>
            <a:pPr marL="1828800" lvl="3" indent="-457200" defTabSz="713232">
              <a:lnSpc>
                <a:spcPct val="90000"/>
              </a:lnSpc>
              <a:spcAft>
                <a:spcPts val="600"/>
              </a:spcAft>
              <a:buFont typeface="Wingdings" pitchFamily="2" charset="2"/>
              <a:buChar char="§"/>
            </a:pPr>
            <a:r>
              <a:rPr lang="en-CA" sz="2800" b="0" i="0" u="none" strike="noStrike" dirty="0">
                <a:effectLst/>
              </a:rPr>
              <a:t>EVRPTW-RL</a:t>
            </a:r>
          </a:p>
          <a:p>
            <a:pPr marL="1828800" lvl="3" indent="-457200" defTabSz="713232">
              <a:lnSpc>
                <a:spcPct val="90000"/>
              </a:lnSpc>
              <a:spcAft>
                <a:spcPts val="600"/>
              </a:spcAft>
              <a:buFont typeface="Wingdings" pitchFamily="2" charset="2"/>
              <a:buChar char="§"/>
            </a:pPr>
            <a:endParaRPr lang="en-CA" sz="2800" dirty="0"/>
          </a:p>
          <a:p>
            <a:pPr marL="914400" lvl="1" indent="-457200" defTabSz="713232">
              <a:lnSpc>
                <a:spcPct val="90000"/>
              </a:lnSpc>
              <a:spcAft>
                <a:spcPts val="600"/>
              </a:spcAft>
              <a:buFont typeface="Wingdings" pitchFamily="2" charset="2"/>
              <a:buChar char="q"/>
            </a:pPr>
            <a:r>
              <a:rPr lang="en-CA" sz="2800" dirty="0">
                <a:cs typeface="Calibri" panose="020F0502020204030204" pitchFamily="34" charset="0"/>
              </a:rPr>
              <a:t>Metrics</a:t>
            </a:r>
          </a:p>
          <a:p>
            <a:pPr marL="1828800" lvl="3" indent="-457200" defTabSz="713232">
              <a:lnSpc>
                <a:spcPct val="90000"/>
              </a:lnSpc>
              <a:spcAft>
                <a:spcPts val="600"/>
              </a:spcAft>
              <a:buFont typeface="Wingdings" pitchFamily="2" charset="2"/>
              <a:buChar char="§"/>
            </a:pPr>
            <a:r>
              <a:rPr lang="en-CA" sz="2800" dirty="0">
                <a:cs typeface="Calibri" panose="020F0502020204030204" pitchFamily="34" charset="0"/>
              </a:rPr>
              <a:t>Cost (Total travel time)</a:t>
            </a:r>
          </a:p>
          <a:p>
            <a:pPr marL="1828800" lvl="3" indent="-457200" defTabSz="713232">
              <a:lnSpc>
                <a:spcPct val="90000"/>
              </a:lnSpc>
              <a:spcAft>
                <a:spcPts val="600"/>
              </a:spcAft>
              <a:buFont typeface="Wingdings" pitchFamily="2" charset="2"/>
              <a:buChar char="§"/>
            </a:pPr>
            <a:r>
              <a:rPr lang="en-CA" sz="2800" dirty="0">
                <a:cs typeface="Calibri" panose="020F0502020204030204" pitchFamily="34" charset="0"/>
              </a:rPr>
              <a:t>Computational Time</a:t>
            </a:r>
          </a:p>
          <a:p>
            <a:pPr marL="1828800" lvl="3" indent="-457200" defTabSz="713232">
              <a:lnSpc>
                <a:spcPct val="90000"/>
              </a:lnSpc>
              <a:spcAft>
                <a:spcPts val="600"/>
              </a:spcAft>
              <a:buFont typeface="Wingdings" pitchFamily="2" charset="2"/>
              <a:buChar char="§"/>
            </a:pPr>
            <a:r>
              <a:rPr lang="en-CA" sz="2800" dirty="0">
                <a:cs typeface="Calibri" panose="020F0502020204030204" pitchFamily="34" charset="0"/>
              </a:rPr>
              <a:t>Gap</a:t>
            </a:r>
          </a:p>
          <a:p>
            <a:pPr marL="1828800" lvl="3" indent="-457200" defTabSz="713232">
              <a:lnSpc>
                <a:spcPct val="90000"/>
              </a:lnSpc>
              <a:spcAft>
                <a:spcPts val="600"/>
              </a:spcAft>
              <a:buFont typeface="Wingdings" pitchFamily="2" charset="2"/>
              <a:buChar char="§"/>
            </a:pPr>
            <a:endParaRPr lang="en-CA" sz="2800" b="0" i="0" u="none" strike="noStrike" dirty="0">
              <a:effectLst/>
            </a:endParaRPr>
          </a:p>
          <a:p>
            <a:pPr marL="1828800" lvl="3" indent="-457200" defTabSz="713232">
              <a:lnSpc>
                <a:spcPct val="90000"/>
              </a:lnSpc>
              <a:spcAft>
                <a:spcPts val="600"/>
              </a:spcAft>
              <a:buFont typeface="Wingdings" pitchFamily="2" charset="2"/>
              <a:buChar char="§"/>
            </a:pPr>
            <a:endParaRPr lang="en-CA" sz="2800" dirty="0">
              <a:cs typeface="Calibri" panose="020F0502020204030204" pitchFamily="34" charset="0"/>
            </a:endParaRPr>
          </a:p>
        </p:txBody>
      </p:sp>
      <p:sp>
        <p:nvSpPr>
          <p:cNvPr id="6" name="Freeform 3">
            <a:extLst>
              <a:ext uri="{FF2B5EF4-FFF2-40B4-BE49-F238E27FC236}">
                <a16:creationId xmlns:a16="http://schemas.microsoft.com/office/drawing/2014/main" id="{DD9EDEA7-4B52-E80D-1B12-424A63B0F9AB}"/>
              </a:ext>
            </a:extLst>
          </p:cNvPr>
          <p:cNvSpPr/>
          <p:nvPr/>
        </p:nvSpPr>
        <p:spPr>
          <a:xfrm>
            <a:off x="12509806" y="5953217"/>
            <a:ext cx="4648200" cy="1043926"/>
          </a:xfrm>
          <a:custGeom>
            <a:avLst/>
            <a:gdLst/>
            <a:ahLst/>
            <a:cxnLst/>
            <a:rect l="l" t="t" r="r" b="b"/>
            <a:pathLst>
              <a:path w="7315200" h="2286000">
                <a:moveTo>
                  <a:pt x="0" y="0"/>
                </a:moveTo>
                <a:lnTo>
                  <a:pt x="7315200" y="0"/>
                </a:lnTo>
                <a:lnTo>
                  <a:pt x="7315200" y="2286000"/>
                </a:lnTo>
                <a:lnTo>
                  <a:pt x="0" y="2286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2">
            <a:extLst>
              <a:ext uri="{FF2B5EF4-FFF2-40B4-BE49-F238E27FC236}">
                <a16:creationId xmlns:a16="http://schemas.microsoft.com/office/drawing/2014/main" id="{E57E2640-BDBA-AAE4-6032-DC1BF683F56B}"/>
              </a:ext>
            </a:extLst>
          </p:cNvPr>
          <p:cNvSpPr/>
          <p:nvPr/>
        </p:nvSpPr>
        <p:spPr>
          <a:xfrm>
            <a:off x="12446475" y="3561215"/>
            <a:ext cx="4774862" cy="865653"/>
          </a:xfrm>
          <a:custGeom>
            <a:avLst/>
            <a:gdLst/>
            <a:ahLst/>
            <a:cxnLst/>
            <a:rect l="l" t="t" r="r" b="b"/>
            <a:pathLst>
              <a:path w="7315200" h="1380744">
                <a:moveTo>
                  <a:pt x="0" y="0"/>
                </a:moveTo>
                <a:lnTo>
                  <a:pt x="7315200" y="0"/>
                </a:lnTo>
                <a:lnTo>
                  <a:pt x="7315200" y="1380744"/>
                </a:lnTo>
                <a:lnTo>
                  <a:pt x="0" y="1380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5">
            <a:extLst>
              <a:ext uri="{FF2B5EF4-FFF2-40B4-BE49-F238E27FC236}">
                <a16:creationId xmlns:a16="http://schemas.microsoft.com/office/drawing/2014/main" id="{80291E5C-C6F8-9FC8-A510-D82603C4FDC6}"/>
              </a:ext>
            </a:extLst>
          </p:cNvPr>
          <p:cNvSpPr txBox="1"/>
          <p:nvPr/>
        </p:nvSpPr>
        <p:spPr>
          <a:xfrm>
            <a:off x="13726539" y="4512054"/>
            <a:ext cx="2214733" cy="369332"/>
          </a:xfrm>
          <a:prstGeom prst="rect">
            <a:avLst/>
          </a:prstGeom>
          <a:noFill/>
        </p:spPr>
        <p:txBody>
          <a:bodyPr wrap="square">
            <a:spAutoFit/>
          </a:bodyPr>
          <a:lstStyle/>
          <a:p>
            <a:pPr algn="ctr"/>
            <a:r>
              <a:rPr lang="en-CA" sz="1800" b="0" i="0" u="none" strike="noStrike" dirty="0">
                <a:effectLst/>
              </a:rPr>
              <a:t>Edmonton</a:t>
            </a:r>
            <a:endParaRPr lang="en-US" dirty="0"/>
          </a:p>
        </p:txBody>
      </p:sp>
      <p:sp>
        <p:nvSpPr>
          <p:cNvPr id="18" name="TextBox 17">
            <a:extLst>
              <a:ext uri="{FF2B5EF4-FFF2-40B4-BE49-F238E27FC236}">
                <a16:creationId xmlns:a16="http://schemas.microsoft.com/office/drawing/2014/main" id="{FC374C69-A747-0227-00F2-AF6DD82DCD39}"/>
              </a:ext>
            </a:extLst>
          </p:cNvPr>
          <p:cNvSpPr txBox="1"/>
          <p:nvPr/>
        </p:nvSpPr>
        <p:spPr>
          <a:xfrm>
            <a:off x="13726538" y="7063279"/>
            <a:ext cx="2214733" cy="369332"/>
          </a:xfrm>
          <a:prstGeom prst="rect">
            <a:avLst/>
          </a:prstGeom>
          <a:noFill/>
        </p:spPr>
        <p:txBody>
          <a:bodyPr wrap="square">
            <a:spAutoFit/>
          </a:bodyPr>
          <a:lstStyle/>
          <a:p>
            <a:pPr algn="ctr"/>
            <a:r>
              <a:rPr lang="en-CA" sz="1800" b="0" i="0" u="none" strike="noStrike" dirty="0">
                <a:effectLst/>
              </a:rPr>
              <a:t>Calgary</a:t>
            </a:r>
            <a:endParaRPr lang="en-US" dirty="0"/>
          </a:p>
        </p:txBody>
      </p:sp>
      <p:sp>
        <p:nvSpPr>
          <p:cNvPr id="9" name="Slide Number Placeholder 8">
            <a:extLst>
              <a:ext uri="{FF2B5EF4-FFF2-40B4-BE49-F238E27FC236}">
                <a16:creationId xmlns:a16="http://schemas.microsoft.com/office/drawing/2014/main" id="{41C9E454-140C-6C6E-C649-CC096582BFBE}"/>
              </a:ext>
            </a:extLst>
          </p:cNvPr>
          <p:cNvSpPr>
            <a:spLocks noGrp="1"/>
          </p:cNvSpPr>
          <p:nvPr>
            <p:ph type="sldNum" sz="quarter" idx="12"/>
          </p:nvPr>
        </p:nvSpPr>
        <p:spPr/>
        <p:txBody>
          <a:bodyPr/>
          <a:lstStyle/>
          <a:p>
            <a:fld id="{B6F15528-21DE-4FAA-801E-634DDDAF4B2B}" type="slidenum">
              <a:rPr lang="en-US" smtClean="0"/>
              <a:pPr/>
              <a:t>12</a:t>
            </a:fld>
            <a:r>
              <a:rPr lang="en-US"/>
              <a:t> of 19</a:t>
            </a: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83CBBF9-6C48-E707-C913-91CBE9FD1F61}"/>
                  </a:ext>
                </a:extLst>
              </p:cNvPr>
              <p:cNvSpPr txBox="1"/>
              <p:nvPr/>
            </p:nvSpPr>
            <p:spPr>
              <a:xfrm>
                <a:off x="3595428" y="9245968"/>
                <a:ext cx="3172343" cy="561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𝐺𝑎𝑝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𝐶𝑜𝑠𝑡</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𝐶𝑜𝑠𝑡</m:t>
                              </m:r>
                            </m:e>
                            <m:sup>
                              <m:r>
                                <a:rPr lang="en-US" b="0" i="1" smtClean="0">
                                  <a:latin typeface="Cambria Math" panose="02040503050406030204" pitchFamily="18" charset="0"/>
                                </a:rPr>
                                <m:t>𝑏𝑒𝑠𝑡</m:t>
                              </m:r>
                            </m:sup>
                          </m:sSup>
                        </m:num>
                        <m:den>
                          <m:sSup>
                            <m:sSupPr>
                              <m:ctrlPr>
                                <a:rPr lang="en-US" i="1">
                                  <a:latin typeface="Cambria Math" panose="02040503050406030204" pitchFamily="18" charset="0"/>
                                </a:rPr>
                              </m:ctrlPr>
                            </m:sSupPr>
                            <m:e>
                              <m:r>
                                <a:rPr lang="en-US" i="1">
                                  <a:latin typeface="Cambria Math" panose="02040503050406030204" pitchFamily="18" charset="0"/>
                                </a:rPr>
                                <m:t>𝐶𝑜𝑠𝑡</m:t>
                              </m:r>
                            </m:e>
                            <m:sup>
                              <m:r>
                                <a:rPr lang="en-US" i="1">
                                  <a:latin typeface="Cambria Math" panose="02040503050406030204" pitchFamily="18" charset="0"/>
                                </a:rPr>
                                <m:t>𝑏𝑒𝑠𝑡</m:t>
                              </m:r>
                            </m:sup>
                          </m:sSup>
                        </m:den>
                      </m:f>
                      <m:r>
                        <a:rPr lang="en-US" b="0" i="1" smtClean="0">
                          <a:latin typeface="Cambria Math" panose="02040503050406030204" pitchFamily="18" charset="0"/>
                          <a:ea typeface="Cambria Math" panose="02040503050406030204" pitchFamily="18" charset="0"/>
                        </a:rPr>
                        <m:t>×100%</m:t>
                      </m:r>
                    </m:oMath>
                  </m:oMathPara>
                </a14:m>
                <a:endParaRPr lang="en-US" dirty="0"/>
              </a:p>
            </p:txBody>
          </p:sp>
        </mc:Choice>
        <mc:Fallback xmlns="">
          <p:sp>
            <p:nvSpPr>
              <p:cNvPr id="8" name="TextBox 7">
                <a:extLst>
                  <a:ext uri="{FF2B5EF4-FFF2-40B4-BE49-F238E27FC236}">
                    <a16:creationId xmlns:a16="http://schemas.microsoft.com/office/drawing/2014/main" id="{683CBBF9-6C48-E707-C913-91CBE9FD1F61}"/>
                  </a:ext>
                </a:extLst>
              </p:cNvPr>
              <p:cNvSpPr txBox="1">
                <a:spLocks noRot="1" noChangeAspect="1" noMove="1" noResize="1" noEditPoints="1" noAdjustHandles="1" noChangeArrowheads="1" noChangeShapeType="1" noTextEdit="1"/>
              </p:cNvSpPr>
              <p:nvPr/>
            </p:nvSpPr>
            <p:spPr>
              <a:xfrm>
                <a:off x="3595428" y="9245968"/>
                <a:ext cx="3172343" cy="561629"/>
              </a:xfrm>
              <a:prstGeom prst="rect">
                <a:avLst/>
              </a:prstGeom>
              <a:blipFill>
                <a:blip r:embed="rId10"/>
                <a:stretch>
                  <a:fillRect l="-2400" t="-2222" r="-1600" b="-13333"/>
                </a:stretch>
              </a:blipFill>
            </p:spPr>
            <p:txBody>
              <a:bodyPr/>
              <a:lstStyle/>
              <a:p>
                <a:r>
                  <a:rPr lang="en-US">
                    <a:noFill/>
                  </a:rPr>
                  <a:t> </a:t>
                </a:r>
              </a:p>
            </p:txBody>
          </p:sp>
        </mc:Fallback>
      </mc:AlternateContent>
    </p:spTree>
    <p:extLst>
      <p:ext uri="{BB962C8B-B14F-4D97-AF65-F5344CB8AC3E}">
        <p14:creationId xmlns:p14="http://schemas.microsoft.com/office/powerpoint/2010/main" val="4245155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CF2E716-41CF-5151-9D70-62F69C537E90}"/>
              </a:ext>
            </a:extLst>
          </p:cNvPr>
          <p:cNvSpPr/>
          <p:nvPr/>
        </p:nvSpPr>
        <p:spPr>
          <a:xfrm rot="-1204608">
            <a:off x="10205931" y="-127296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8" name="Freeform 2">
            <a:extLst>
              <a:ext uri="{FF2B5EF4-FFF2-40B4-BE49-F238E27FC236}">
                <a16:creationId xmlns:a16="http://schemas.microsoft.com/office/drawing/2014/main" id="{23CE729E-5FE6-41B9-D81C-F7DDAFEF7D18}"/>
              </a:ext>
            </a:extLst>
          </p:cNvPr>
          <p:cNvSpPr/>
          <p:nvPr/>
        </p:nvSpPr>
        <p:spPr>
          <a:xfrm rot="-1204608">
            <a:off x="10663131" y="8463578"/>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9" name="Title 1">
            <a:extLst>
              <a:ext uri="{FF2B5EF4-FFF2-40B4-BE49-F238E27FC236}">
                <a16:creationId xmlns:a16="http://schemas.microsoft.com/office/drawing/2014/main" id="{23CFFA1B-6F64-5F2F-C8B4-FCB86F621E24}"/>
              </a:ext>
            </a:extLst>
          </p:cNvPr>
          <p:cNvSpPr txBox="1"/>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Experimental Results (RQ1)​ </a:t>
            </a:r>
            <a:endParaRPr lang="en-CA" dirty="0"/>
          </a:p>
        </p:txBody>
      </p:sp>
      <p:sp>
        <p:nvSpPr>
          <p:cNvPr id="10" name="AutoShape 5">
            <a:extLst>
              <a:ext uri="{FF2B5EF4-FFF2-40B4-BE49-F238E27FC236}">
                <a16:creationId xmlns:a16="http://schemas.microsoft.com/office/drawing/2014/main" id="{238CEB8D-4AA6-B6A3-B46C-6090F99F46B1}"/>
              </a:ext>
            </a:extLst>
          </p:cNvPr>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sp>
        <p:nvSpPr>
          <p:cNvPr id="11" name="Freeform 10">
            <a:extLst>
              <a:ext uri="{FF2B5EF4-FFF2-40B4-BE49-F238E27FC236}">
                <a16:creationId xmlns:a16="http://schemas.microsoft.com/office/drawing/2014/main" id="{14B1EDB2-EEC1-966D-8CB3-B0DDFC7E3010}"/>
              </a:ext>
            </a:extLst>
          </p:cNvPr>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12" name="Freeform 4">
            <a:extLst>
              <a:ext uri="{FF2B5EF4-FFF2-40B4-BE49-F238E27FC236}">
                <a16:creationId xmlns:a16="http://schemas.microsoft.com/office/drawing/2014/main" id="{B691D321-1795-DA00-B582-C24B1D3F61D2}"/>
              </a:ext>
            </a:extLst>
          </p:cNvPr>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5" name="Content Placeholder 2">
            <a:extLst>
              <a:ext uri="{FF2B5EF4-FFF2-40B4-BE49-F238E27FC236}">
                <a16:creationId xmlns:a16="http://schemas.microsoft.com/office/drawing/2014/main" id="{6E18D5A8-899D-2965-70E2-21B01EE56640}"/>
              </a:ext>
            </a:extLst>
          </p:cNvPr>
          <p:cNvSpPr>
            <a:spLocks/>
          </p:cNvSpPr>
          <p:nvPr/>
        </p:nvSpPr>
        <p:spPr>
          <a:xfrm>
            <a:off x="752628" y="2235340"/>
            <a:ext cx="16925772" cy="7435755"/>
          </a:xfrm>
          <a:prstGeom prst="rect">
            <a:avLst/>
          </a:prstGeom>
        </p:spPr>
        <p:txBody>
          <a:bodyPr>
            <a:normAutofit/>
          </a:bodyPr>
          <a:lstStyle/>
          <a:p>
            <a:pPr lvl="2" defTabSz="713232">
              <a:lnSpc>
                <a:spcPct val="90000"/>
              </a:lnSpc>
              <a:spcAft>
                <a:spcPts val="600"/>
              </a:spcAft>
            </a:pPr>
            <a:r>
              <a:rPr lang="en-CA" sz="2800" b="1" i="0" u="none" strike="noStrike" dirty="0">
                <a:effectLst/>
              </a:rPr>
              <a:t>RQ1: </a:t>
            </a:r>
            <a:r>
              <a:rPr lang="en-CA" sz="2800" b="0" i="0" u="none" strike="noStrike" dirty="0">
                <a:effectLst/>
              </a:rPr>
              <a:t>How does Edge-DIRECT perform compared to the state-of-the-art DRL-based and heuristics methods in solving the </a:t>
            </a:r>
            <a:r>
              <a:rPr lang="en-US" sz="2800" dirty="0"/>
              <a:t>HFEVRPTW</a:t>
            </a:r>
            <a:r>
              <a:rPr lang="en-CA" sz="2800" b="0" i="0" u="none" strike="noStrike" dirty="0">
                <a:effectLst/>
              </a:rPr>
              <a:t> in terms of the aggregated travel time and computational time on Calgary dataset?</a:t>
            </a:r>
          </a:p>
          <a:p>
            <a:pPr marL="1371600" lvl="2" indent="-457200" defTabSz="713232">
              <a:lnSpc>
                <a:spcPct val="90000"/>
              </a:lnSpc>
              <a:spcAft>
                <a:spcPts val="600"/>
              </a:spcAft>
              <a:buFont typeface="Wingdings" pitchFamily="2" charset="2"/>
              <a:buChar char="§"/>
            </a:pPr>
            <a:endParaRPr lang="en-CA" sz="2800" b="0" i="0" u="none" strike="noStrike" dirty="0">
              <a:effectLst/>
            </a:endParaRPr>
          </a:p>
        </p:txBody>
      </p:sp>
      <p:graphicFrame>
        <p:nvGraphicFramePr>
          <p:cNvPr id="13" name="Table 12">
            <a:extLst>
              <a:ext uri="{FF2B5EF4-FFF2-40B4-BE49-F238E27FC236}">
                <a16:creationId xmlns:a16="http://schemas.microsoft.com/office/drawing/2014/main" id="{949BA21F-0CB3-F8B9-4A63-7092EFC6E43A}"/>
              </a:ext>
            </a:extLst>
          </p:cNvPr>
          <p:cNvGraphicFramePr>
            <a:graphicFrameLocks noGrp="1"/>
          </p:cNvGraphicFramePr>
          <p:nvPr>
            <p:extLst>
              <p:ext uri="{D42A27DB-BD31-4B8C-83A1-F6EECF244321}">
                <p14:modId xmlns:p14="http://schemas.microsoft.com/office/powerpoint/2010/main" val="1446913957"/>
              </p:ext>
            </p:extLst>
          </p:nvPr>
        </p:nvGraphicFramePr>
        <p:xfrm>
          <a:off x="476608" y="3470357"/>
          <a:ext cx="17477811" cy="585216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1586379">
                  <a:extLst>
                    <a:ext uri="{9D8B030D-6E8A-4147-A177-3AD203B41FA5}">
                      <a16:colId xmlns:a16="http://schemas.microsoft.com/office/drawing/2014/main" val="20001"/>
                    </a:ext>
                  </a:extLst>
                </a:gridCol>
                <a:gridCol w="1586379">
                  <a:extLst>
                    <a:ext uri="{9D8B030D-6E8A-4147-A177-3AD203B41FA5}">
                      <a16:colId xmlns:a16="http://schemas.microsoft.com/office/drawing/2014/main" val="20002"/>
                    </a:ext>
                  </a:extLst>
                </a:gridCol>
                <a:gridCol w="1586379">
                  <a:extLst>
                    <a:ext uri="{9D8B030D-6E8A-4147-A177-3AD203B41FA5}">
                      <a16:colId xmlns:a16="http://schemas.microsoft.com/office/drawing/2014/main" val="20003"/>
                    </a:ext>
                  </a:extLst>
                </a:gridCol>
                <a:gridCol w="1586379">
                  <a:extLst>
                    <a:ext uri="{9D8B030D-6E8A-4147-A177-3AD203B41FA5}">
                      <a16:colId xmlns:a16="http://schemas.microsoft.com/office/drawing/2014/main" val="20004"/>
                    </a:ext>
                  </a:extLst>
                </a:gridCol>
                <a:gridCol w="1586379">
                  <a:extLst>
                    <a:ext uri="{9D8B030D-6E8A-4147-A177-3AD203B41FA5}">
                      <a16:colId xmlns:a16="http://schemas.microsoft.com/office/drawing/2014/main" val="20005"/>
                    </a:ext>
                  </a:extLst>
                </a:gridCol>
                <a:gridCol w="1586379">
                  <a:extLst>
                    <a:ext uri="{9D8B030D-6E8A-4147-A177-3AD203B41FA5}">
                      <a16:colId xmlns:a16="http://schemas.microsoft.com/office/drawing/2014/main" val="20006"/>
                    </a:ext>
                  </a:extLst>
                </a:gridCol>
                <a:gridCol w="1586379">
                  <a:extLst>
                    <a:ext uri="{9D8B030D-6E8A-4147-A177-3AD203B41FA5}">
                      <a16:colId xmlns:a16="http://schemas.microsoft.com/office/drawing/2014/main" val="20007"/>
                    </a:ext>
                  </a:extLst>
                </a:gridCol>
                <a:gridCol w="1586379">
                  <a:extLst>
                    <a:ext uri="{9D8B030D-6E8A-4147-A177-3AD203B41FA5}">
                      <a16:colId xmlns:a16="http://schemas.microsoft.com/office/drawing/2014/main" val="20008"/>
                    </a:ext>
                  </a:extLst>
                </a:gridCol>
                <a:gridCol w="1586379">
                  <a:extLst>
                    <a:ext uri="{9D8B030D-6E8A-4147-A177-3AD203B41FA5}">
                      <a16:colId xmlns:a16="http://schemas.microsoft.com/office/drawing/2014/main" val="20009"/>
                    </a:ext>
                  </a:extLst>
                </a:gridCol>
              </a:tblGrid>
              <a:tr h="261257">
                <a:tc>
                  <a:txBody>
                    <a:bodyPr/>
                    <a:lstStyle/>
                    <a:p>
                      <a:pPr algn="ctr"/>
                      <a:r>
                        <a:rPr lang="en-CA" sz="2800" dirty="0"/>
                        <a:t>Problem Sizes</a:t>
                      </a:r>
                      <a:endParaRPr sz="2800" dirty="0"/>
                    </a:p>
                  </a:txBody>
                  <a:tcPr/>
                </a:tc>
                <a:tc gridSpan="3">
                  <a:txBody>
                    <a:bodyPr/>
                    <a:lstStyle/>
                    <a:p>
                      <a:pPr algn="ctr"/>
                      <a:r>
                        <a:rPr lang="en-US" sz="2800" dirty="0"/>
                        <a:t>HFEVRPTW -20</a:t>
                      </a:r>
                      <a:endParaRPr sz="2800" dirty="0"/>
                    </a:p>
                  </a:txBody>
                  <a:tcPr/>
                </a:tc>
                <a:tc hMerge="1">
                  <a:txBody>
                    <a:bodyPr/>
                    <a:lstStyle/>
                    <a:p>
                      <a:pPr algn="ctr"/>
                      <a:endParaRPr dirty="0"/>
                    </a:p>
                  </a:txBody>
                  <a:tcPr/>
                </a:tc>
                <a:tc hMerge="1">
                  <a:txBody>
                    <a:bodyPr/>
                    <a:lstStyle/>
                    <a:p>
                      <a:pPr algn="ctr"/>
                      <a:endParaRPr dirty="0"/>
                    </a:p>
                  </a:txBody>
                  <a:tcPr/>
                </a:tc>
                <a:tc gridSpan="3">
                  <a:txBody>
                    <a:bodyPr/>
                    <a:lstStyle/>
                    <a:p>
                      <a:pPr algn="ctr"/>
                      <a:r>
                        <a:rPr lang="en-US" sz="2800" dirty="0"/>
                        <a:t>HFEVRPTW -50</a:t>
                      </a:r>
                      <a:endParaRPr sz="2800" dirty="0"/>
                    </a:p>
                  </a:txBody>
                  <a:tcPr/>
                </a:tc>
                <a:tc hMerge="1">
                  <a:txBody>
                    <a:bodyPr/>
                    <a:lstStyle/>
                    <a:p>
                      <a:pPr algn="ctr"/>
                      <a:endParaRPr dirty="0"/>
                    </a:p>
                  </a:txBody>
                  <a:tcPr/>
                </a:tc>
                <a:tc hMerge="1">
                  <a:txBody>
                    <a:bodyPr/>
                    <a:lstStyle/>
                    <a:p>
                      <a:pPr algn="ctr"/>
                      <a:endParaRPr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HFEVRPTW -100</a:t>
                      </a:r>
                    </a:p>
                  </a:txBody>
                  <a:tcPr/>
                </a:tc>
                <a:tc hMerge="1">
                  <a:txBody>
                    <a:bodyPr/>
                    <a:lstStyle/>
                    <a:p>
                      <a:pPr algn="ctr"/>
                      <a:endParaRPr dirty="0"/>
                    </a:p>
                  </a:txBody>
                  <a:tcPr/>
                </a:tc>
                <a:tc hMerge="1">
                  <a:txBody>
                    <a:bodyPr/>
                    <a:lstStyle/>
                    <a:p>
                      <a:pPr algn="ctr"/>
                      <a:endParaRPr dirty="0"/>
                    </a:p>
                  </a:txBody>
                  <a:tcPr/>
                </a:tc>
                <a:extLst>
                  <a:ext uri="{0D108BD9-81ED-4DB2-BD59-A6C34878D82A}">
                    <a16:rowId xmlns:a16="http://schemas.microsoft.com/office/drawing/2014/main" val="1230410774"/>
                  </a:ext>
                </a:extLst>
              </a:tr>
              <a:tr h="261257">
                <a:tc>
                  <a:txBody>
                    <a:bodyPr/>
                    <a:lstStyle/>
                    <a:p>
                      <a:pPr algn="ctr"/>
                      <a:r>
                        <a:rPr lang="en-US" sz="2800" dirty="0"/>
                        <a:t>Models</a:t>
                      </a:r>
                      <a:endParaRPr sz="2800" dirty="0"/>
                    </a:p>
                  </a:txBody>
                  <a:tcPr>
                    <a:solidFill>
                      <a:schemeClr val="accent4">
                        <a:lumMod val="60000"/>
                        <a:lumOff val="40000"/>
                      </a:schemeClr>
                    </a:solidFill>
                  </a:tcPr>
                </a:tc>
                <a:tc>
                  <a:txBody>
                    <a:bodyPr/>
                    <a:lstStyle/>
                    <a:p>
                      <a:pPr algn="ctr"/>
                      <a:r>
                        <a:rPr sz="2800" dirty="0"/>
                        <a:t>Cost</a:t>
                      </a:r>
                    </a:p>
                  </a:txBody>
                  <a:tcPr>
                    <a:solidFill>
                      <a:srgbClr val="00B0F0"/>
                    </a:solidFill>
                  </a:tcPr>
                </a:tc>
                <a:tc>
                  <a:txBody>
                    <a:bodyPr/>
                    <a:lstStyle/>
                    <a:p>
                      <a:pPr algn="ctr"/>
                      <a:r>
                        <a:rPr sz="2800" dirty="0"/>
                        <a:t>Gap</a:t>
                      </a:r>
                    </a:p>
                  </a:txBody>
                  <a:tcPr>
                    <a:solidFill>
                      <a:srgbClr val="00B0F0"/>
                    </a:solidFill>
                  </a:tcPr>
                </a:tc>
                <a:tc>
                  <a:txBody>
                    <a:bodyPr/>
                    <a:lstStyle/>
                    <a:p>
                      <a:pPr algn="ctr"/>
                      <a:r>
                        <a:rPr sz="2800" dirty="0"/>
                        <a:t>Time</a:t>
                      </a:r>
                    </a:p>
                  </a:txBody>
                  <a:tcPr>
                    <a:solidFill>
                      <a:srgbClr val="00B0F0"/>
                    </a:solidFill>
                  </a:tcPr>
                </a:tc>
                <a:tc>
                  <a:txBody>
                    <a:bodyPr/>
                    <a:lstStyle/>
                    <a:p>
                      <a:pPr algn="ctr"/>
                      <a:r>
                        <a:rPr sz="2800" dirty="0"/>
                        <a:t>Cost</a:t>
                      </a:r>
                    </a:p>
                  </a:txBody>
                  <a:tcPr>
                    <a:solidFill>
                      <a:srgbClr val="00B0F0"/>
                    </a:solidFill>
                  </a:tcPr>
                </a:tc>
                <a:tc>
                  <a:txBody>
                    <a:bodyPr/>
                    <a:lstStyle/>
                    <a:p>
                      <a:pPr algn="ctr"/>
                      <a:r>
                        <a:rPr sz="2800" dirty="0"/>
                        <a:t>Gap</a:t>
                      </a:r>
                    </a:p>
                  </a:txBody>
                  <a:tcPr>
                    <a:solidFill>
                      <a:srgbClr val="00B0F0"/>
                    </a:solidFill>
                  </a:tcPr>
                </a:tc>
                <a:tc>
                  <a:txBody>
                    <a:bodyPr/>
                    <a:lstStyle/>
                    <a:p>
                      <a:pPr algn="ctr"/>
                      <a:r>
                        <a:rPr sz="2800" dirty="0"/>
                        <a:t>Time</a:t>
                      </a:r>
                    </a:p>
                  </a:txBody>
                  <a:tcPr>
                    <a:solidFill>
                      <a:srgbClr val="00B0F0"/>
                    </a:solidFill>
                  </a:tcPr>
                </a:tc>
                <a:tc>
                  <a:txBody>
                    <a:bodyPr/>
                    <a:lstStyle/>
                    <a:p>
                      <a:pPr algn="ctr"/>
                      <a:r>
                        <a:rPr sz="2800" dirty="0"/>
                        <a:t>Cost</a:t>
                      </a:r>
                    </a:p>
                  </a:txBody>
                  <a:tcPr>
                    <a:solidFill>
                      <a:srgbClr val="00B0F0"/>
                    </a:solidFill>
                  </a:tcPr>
                </a:tc>
                <a:tc>
                  <a:txBody>
                    <a:bodyPr/>
                    <a:lstStyle/>
                    <a:p>
                      <a:pPr algn="ctr"/>
                      <a:r>
                        <a:rPr sz="2800" dirty="0"/>
                        <a:t>Gap</a:t>
                      </a:r>
                    </a:p>
                  </a:txBody>
                  <a:tcPr>
                    <a:solidFill>
                      <a:srgbClr val="00B0F0"/>
                    </a:solidFill>
                  </a:tcPr>
                </a:tc>
                <a:tc>
                  <a:txBody>
                    <a:bodyPr/>
                    <a:lstStyle/>
                    <a:p>
                      <a:pPr algn="ctr"/>
                      <a:r>
                        <a:rPr sz="2800" dirty="0"/>
                        <a:t>Time</a:t>
                      </a:r>
                    </a:p>
                  </a:txBody>
                  <a:tcPr>
                    <a:solidFill>
                      <a:srgbClr val="00B0F0"/>
                    </a:solidFill>
                  </a:tcPr>
                </a:tc>
                <a:extLst>
                  <a:ext uri="{0D108BD9-81ED-4DB2-BD59-A6C34878D82A}">
                    <a16:rowId xmlns:a16="http://schemas.microsoft.com/office/drawing/2014/main" val="10000"/>
                  </a:ext>
                </a:extLst>
              </a:tr>
              <a:tr h="261257">
                <a:tc>
                  <a:txBody>
                    <a:bodyPr/>
                    <a:lstStyle/>
                    <a:p>
                      <a:pPr algn="ctr"/>
                      <a:r>
                        <a:rPr sz="2800" dirty="0"/>
                        <a:t>ACO</a:t>
                      </a:r>
                    </a:p>
                  </a:txBody>
                  <a:tcPr>
                    <a:solidFill>
                      <a:schemeClr val="accent4">
                        <a:lumMod val="60000"/>
                        <a:lumOff val="40000"/>
                      </a:schemeClr>
                    </a:solidFill>
                  </a:tcPr>
                </a:tc>
                <a:tc>
                  <a:txBody>
                    <a:bodyPr/>
                    <a:lstStyle/>
                    <a:p>
                      <a:pPr algn="ctr"/>
                      <a:r>
                        <a:rPr sz="2800" dirty="0"/>
                        <a:t>678.6</a:t>
                      </a:r>
                    </a:p>
                  </a:txBody>
                  <a:tcPr/>
                </a:tc>
                <a:tc>
                  <a:txBody>
                    <a:bodyPr/>
                    <a:lstStyle/>
                    <a:p>
                      <a:pPr algn="ctr"/>
                      <a:r>
                        <a:rPr sz="2800" dirty="0"/>
                        <a:t>5.60%</a:t>
                      </a:r>
                    </a:p>
                  </a:txBody>
                  <a:tcPr/>
                </a:tc>
                <a:tc>
                  <a:txBody>
                    <a:bodyPr/>
                    <a:lstStyle/>
                    <a:p>
                      <a:pPr algn="ctr"/>
                      <a:r>
                        <a:rPr sz="2800" dirty="0"/>
                        <a:t>7.4 min</a:t>
                      </a:r>
                    </a:p>
                  </a:txBody>
                  <a:tcPr/>
                </a:tc>
                <a:tc>
                  <a:txBody>
                    <a:bodyPr/>
                    <a:lstStyle/>
                    <a:p>
                      <a:pPr algn="ctr"/>
                      <a:r>
                        <a:rPr sz="2800" dirty="0"/>
                        <a:t>1405.9</a:t>
                      </a:r>
                    </a:p>
                  </a:txBody>
                  <a:tcPr/>
                </a:tc>
                <a:tc>
                  <a:txBody>
                    <a:bodyPr/>
                    <a:lstStyle/>
                    <a:p>
                      <a:pPr algn="ctr"/>
                      <a:r>
                        <a:rPr sz="2800" dirty="0"/>
                        <a:t>15.08%</a:t>
                      </a:r>
                    </a:p>
                  </a:txBody>
                  <a:tcPr/>
                </a:tc>
                <a:tc>
                  <a:txBody>
                    <a:bodyPr/>
                    <a:lstStyle/>
                    <a:p>
                      <a:pPr algn="ctr"/>
                      <a:r>
                        <a:rPr sz="2800" dirty="0"/>
                        <a:t>41.8 min</a:t>
                      </a:r>
                    </a:p>
                  </a:txBody>
                  <a:tcPr/>
                </a:tc>
                <a:tc>
                  <a:txBody>
                    <a:bodyPr/>
                    <a:lstStyle/>
                    <a:p>
                      <a:pPr algn="ctr"/>
                      <a:r>
                        <a:rPr sz="2800" dirty="0"/>
                        <a:t>3133.7</a:t>
                      </a:r>
                    </a:p>
                  </a:txBody>
                  <a:tcPr/>
                </a:tc>
                <a:tc>
                  <a:txBody>
                    <a:bodyPr/>
                    <a:lstStyle/>
                    <a:p>
                      <a:pPr algn="ctr"/>
                      <a:r>
                        <a:rPr sz="2800" dirty="0"/>
                        <a:t>24.64%</a:t>
                      </a:r>
                    </a:p>
                  </a:txBody>
                  <a:tcPr/>
                </a:tc>
                <a:tc>
                  <a:txBody>
                    <a:bodyPr/>
                    <a:lstStyle/>
                    <a:p>
                      <a:pPr algn="ctr"/>
                      <a:r>
                        <a:rPr sz="2800"/>
                        <a:t>2.8 h</a:t>
                      </a:r>
                    </a:p>
                  </a:txBody>
                  <a:tcPr/>
                </a:tc>
                <a:extLst>
                  <a:ext uri="{0D108BD9-81ED-4DB2-BD59-A6C34878D82A}">
                    <a16:rowId xmlns:a16="http://schemas.microsoft.com/office/drawing/2014/main" val="10001"/>
                  </a:ext>
                </a:extLst>
              </a:tr>
              <a:tr h="261257">
                <a:tc>
                  <a:txBody>
                    <a:bodyPr/>
                    <a:lstStyle/>
                    <a:p>
                      <a:pPr algn="ctr"/>
                      <a:r>
                        <a:rPr sz="2800" dirty="0"/>
                        <a:t>VNS/TS</a:t>
                      </a:r>
                    </a:p>
                  </a:txBody>
                  <a:tcPr>
                    <a:solidFill>
                      <a:schemeClr val="accent4">
                        <a:lumMod val="60000"/>
                        <a:lumOff val="40000"/>
                      </a:schemeClr>
                    </a:solidFill>
                  </a:tcPr>
                </a:tc>
                <a:tc>
                  <a:txBody>
                    <a:bodyPr/>
                    <a:lstStyle/>
                    <a:p>
                      <a:pPr algn="ctr"/>
                      <a:r>
                        <a:rPr sz="2800" dirty="0"/>
                        <a:t>642.6</a:t>
                      </a:r>
                    </a:p>
                  </a:txBody>
                  <a:tcPr/>
                </a:tc>
                <a:tc>
                  <a:txBody>
                    <a:bodyPr/>
                    <a:lstStyle/>
                    <a:p>
                      <a:pPr algn="ctr"/>
                      <a:r>
                        <a:rPr sz="2800" dirty="0"/>
                        <a:t>0.00%</a:t>
                      </a:r>
                    </a:p>
                  </a:txBody>
                  <a:tcPr/>
                </a:tc>
                <a:tc>
                  <a:txBody>
                    <a:bodyPr/>
                    <a:lstStyle/>
                    <a:p>
                      <a:pPr algn="ctr"/>
                      <a:r>
                        <a:rPr sz="2800" dirty="0"/>
                        <a:t>6.6 min</a:t>
                      </a:r>
                    </a:p>
                  </a:txBody>
                  <a:tcPr/>
                </a:tc>
                <a:tc>
                  <a:txBody>
                    <a:bodyPr/>
                    <a:lstStyle/>
                    <a:p>
                      <a:pPr algn="ctr"/>
                      <a:r>
                        <a:rPr sz="2800" dirty="0"/>
                        <a:t>1222.5</a:t>
                      </a:r>
                    </a:p>
                  </a:txBody>
                  <a:tcPr/>
                </a:tc>
                <a:tc>
                  <a:txBody>
                    <a:bodyPr/>
                    <a:lstStyle/>
                    <a:p>
                      <a:pPr algn="ctr"/>
                      <a:r>
                        <a:rPr sz="2800" dirty="0"/>
                        <a:t>0.00%</a:t>
                      </a:r>
                    </a:p>
                  </a:txBody>
                  <a:tcPr/>
                </a:tc>
                <a:tc>
                  <a:txBody>
                    <a:bodyPr/>
                    <a:lstStyle/>
                    <a:p>
                      <a:pPr algn="ctr"/>
                      <a:r>
                        <a:rPr sz="2800" dirty="0"/>
                        <a:t>54.4 min</a:t>
                      </a:r>
                    </a:p>
                  </a:txBody>
                  <a:tcPr/>
                </a:tc>
                <a:tc>
                  <a:txBody>
                    <a:bodyPr/>
                    <a:lstStyle/>
                    <a:p>
                      <a:pPr algn="ctr"/>
                      <a:r>
                        <a:rPr sz="2800" dirty="0"/>
                        <a:t>2514.2</a:t>
                      </a:r>
                    </a:p>
                  </a:txBody>
                  <a:tcPr/>
                </a:tc>
                <a:tc>
                  <a:txBody>
                    <a:bodyPr/>
                    <a:lstStyle/>
                    <a:p>
                      <a:pPr algn="ctr"/>
                      <a:r>
                        <a:rPr sz="2800" dirty="0"/>
                        <a:t>0.00%</a:t>
                      </a:r>
                    </a:p>
                  </a:txBody>
                  <a:tcPr/>
                </a:tc>
                <a:tc>
                  <a:txBody>
                    <a:bodyPr/>
                    <a:lstStyle/>
                    <a:p>
                      <a:pPr algn="ctr"/>
                      <a:r>
                        <a:rPr sz="2800" dirty="0"/>
                        <a:t>15.8 h</a:t>
                      </a:r>
                    </a:p>
                  </a:txBody>
                  <a:tcPr/>
                </a:tc>
                <a:extLst>
                  <a:ext uri="{0D108BD9-81ED-4DB2-BD59-A6C34878D82A}">
                    <a16:rowId xmlns:a16="http://schemas.microsoft.com/office/drawing/2014/main" val="10002"/>
                  </a:ext>
                </a:extLst>
              </a:tr>
              <a:tr h="261257">
                <a:tc>
                  <a:txBody>
                    <a:bodyPr/>
                    <a:lstStyle/>
                    <a:p>
                      <a:pPr algn="ctr"/>
                      <a:r>
                        <a:rPr sz="2800" dirty="0"/>
                        <a:t>EVRPTW-RL (Greedy)</a:t>
                      </a:r>
                    </a:p>
                  </a:txBody>
                  <a:tcPr>
                    <a:solidFill>
                      <a:schemeClr val="accent4">
                        <a:lumMod val="60000"/>
                        <a:lumOff val="40000"/>
                      </a:schemeClr>
                    </a:solidFill>
                  </a:tcPr>
                </a:tc>
                <a:tc>
                  <a:txBody>
                    <a:bodyPr/>
                    <a:lstStyle/>
                    <a:p>
                      <a:pPr algn="ctr"/>
                      <a:r>
                        <a:rPr sz="2800"/>
                        <a:t>755.1</a:t>
                      </a:r>
                    </a:p>
                  </a:txBody>
                  <a:tcPr/>
                </a:tc>
                <a:tc>
                  <a:txBody>
                    <a:bodyPr/>
                    <a:lstStyle/>
                    <a:p>
                      <a:pPr algn="ctr"/>
                      <a:r>
                        <a:rPr sz="2800"/>
                        <a:t>17.50%</a:t>
                      </a:r>
                    </a:p>
                  </a:txBody>
                  <a:tcPr/>
                </a:tc>
                <a:tc>
                  <a:txBody>
                    <a:bodyPr/>
                    <a:lstStyle/>
                    <a:p>
                      <a:pPr algn="ctr"/>
                      <a:r>
                        <a:rPr sz="2800" dirty="0"/>
                        <a:t>1.81 s</a:t>
                      </a:r>
                    </a:p>
                  </a:txBody>
                  <a:tcPr/>
                </a:tc>
                <a:tc>
                  <a:txBody>
                    <a:bodyPr/>
                    <a:lstStyle/>
                    <a:p>
                      <a:pPr algn="ctr"/>
                      <a:r>
                        <a:rPr sz="2800" dirty="0"/>
                        <a:t>1639.9</a:t>
                      </a:r>
                    </a:p>
                  </a:txBody>
                  <a:tcPr/>
                </a:tc>
                <a:tc>
                  <a:txBody>
                    <a:bodyPr/>
                    <a:lstStyle/>
                    <a:p>
                      <a:pPr algn="ctr"/>
                      <a:r>
                        <a:rPr sz="2800"/>
                        <a:t>34.12%</a:t>
                      </a:r>
                    </a:p>
                  </a:txBody>
                  <a:tcPr/>
                </a:tc>
                <a:tc>
                  <a:txBody>
                    <a:bodyPr/>
                    <a:lstStyle/>
                    <a:p>
                      <a:pPr algn="ctr"/>
                      <a:r>
                        <a:rPr sz="2800"/>
                        <a:t>9.6 s</a:t>
                      </a:r>
                    </a:p>
                  </a:txBody>
                  <a:tcPr/>
                </a:tc>
                <a:tc>
                  <a:txBody>
                    <a:bodyPr/>
                    <a:lstStyle/>
                    <a:p>
                      <a:pPr algn="ctr"/>
                      <a:r>
                        <a:rPr sz="2800"/>
                        <a:t>4000.1</a:t>
                      </a:r>
                    </a:p>
                  </a:txBody>
                  <a:tcPr/>
                </a:tc>
                <a:tc>
                  <a:txBody>
                    <a:bodyPr/>
                    <a:lstStyle/>
                    <a:p>
                      <a:pPr algn="ctr"/>
                      <a:r>
                        <a:rPr sz="2800"/>
                        <a:t>59.10%</a:t>
                      </a:r>
                    </a:p>
                  </a:txBody>
                  <a:tcPr/>
                </a:tc>
                <a:tc>
                  <a:txBody>
                    <a:bodyPr/>
                    <a:lstStyle/>
                    <a:p>
                      <a:pPr algn="ctr"/>
                      <a:r>
                        <a:rPr sz="2800" dirty="0"/>
                        <a:t>22.06 s</a:t>
                      </a:r>
                    </a:p>
                  </a:txBody>
                  <a:tcPr/>
                </a:tc>
                <a:extLst>
                  <a:ext uri="{0D108BD9-81ED-4DB2-BD59-A6C34878D82A}">
                    <a16:rowId xmlns:a16="http://schemas.microsoft.com/office/drawing/2014/main" val="10003"/>
                  </a:ext>
                </a:extLst>
              </a:tr>
              <a:tr h="261257">
                <a:tc>
                  <a:txBody>
                    <a:bodyPr/>
                    <a:lstStyle/>
                    <a:p>
                      <a:pPr algn="ctr"/>
                      <a:r>
                        <a:rPr sz="2800" dirty="0"/>
                        <a:t>EVRPTW-RL (Sampling)</a:t>
                      </a:r>
                    </a:p>
                  </a:txBody>
                  <a:tcPr>
                    <a:solidFill>
                      <a:schemeClr val="accent4">
                        <a:lumMod val="60000"/>
                        <a:lumOff val="40000"/>
                      </a:schemeClr>
                    </a:solidFill>
                  </a:tcPr>
                </a:tc>
                <a:tc>
                  <a:txBody>
                    <a:bodyPr/>
                    <a:lstStyle/>
                    <a:p>
                      <a:pPr algn="ctr"/>
                      <a:r>
                        <a:rPr sz="2800"/>
                        <a:t>689.2</a:t>
                      </a:r>
                    </a:p>
                  </a:txBody>
                  <a:tcPr/>
                </a:tc>
                <a:tc>
                  <a:txBody>
                    <a:bodyPr/>
                    <a:lstStyle/>
                    <a:p>
                      <a:pPr algn="ctr"/>
                      <a:r>
                        <a:rPr sz="2800"/>
                        <a:t>7.25%</a:t>
                      </a:r>
                    </a:p>
                  </a:txBody>
                  <a:tcPr/>
                </a:tc>
                <a:tc>
                  <a:txBody>
                    <a:bodyPr/>
                    <a:lstStyle/>
                    <a:p>
                      <a:pPr algn="ctr"/>
                      <a:r>
                        <a:rPr sz="2800"/>
                        <a:t>16.1 min</a:t>
                      </a:r>
                    </a:p>
                  </a:txBody>
                  <a:tcPr/>
                </a:tc>
                <a:tc>
                  <a:txBody>
                    <a:bodyPr/>
                    <a:lstStyle/>
                    <a:p>
                      <a:pPr algn="ctr"/>
                      <a:r>
                        <a:rPr sz="2800" dirty="0"/>
                        <a:t>1392.3</a:t>
                      </a:r>
                    </a:p>
                  </a:txBody>
                  <a:tcPr/>
                </a:tc>
                <a:tc>
                  <a:txBody>
                    <a:bodyPr/>
                    <a:lstStyle/>
                    <a:p>
                      <a:pPr algn="ctr"/>
                      <a:r>
                        <a:rPr sz="2800" dirty="0"/>
                        <a:t>13.89%</a:t>
                      </a:r>
                    </a:p>
                  </a:txBody>
                  <a:tcPr/>
                </a:tc>
                <a:tc>
                  <a:txBody>
                    <a:bodyPr/>
                    <a:lstStyle/>
                    <a:p>
                      <a:pPr algn="ctr"/>
                      <a:r>
                        <a:rPr sz="2800"/>
                        <a:t>1.6 h</a:t>
                      </a:r>
                    </a:p>
                  </a:txBody>
                  <a:tcPr/>
                </a:tc>
                <a:tc>
                  <a:txBody>
                    <a:bodyPr/>
                    <a:lstStyle/>
                    <a:p>
                      <a:pPr algn="ctr"/>
                      <a:r>
                        <a:rPr sz="2800"/>
                        <a:t>3230.7</a:t>
                      </a:r>
                    </a:p>
                  </a:txBody>
                  <a:tcPr/>
                </a:tc>
                <a:tc>
                  <a:txBody>
                    <a:bodyPr/>
                    <a:lstStyle/>
                    <a:p>
                      <a:pPr algn="ctr"/>
                      <a:r>
                        <a:rPr sz="2800"/>
                        <a:t>28.49%</a:t>
                      </a:r>
                    </a:p>
                  </a:txBody>
                  <a:tcPr/>
                </a:tc>
                <a:tc>
                  <a:txBody>
                    <a:bodyPr/>
                    <a:lstStyle/>
                    <a:p>
                      <a:pPr algn="ctr"/>
                      <a:r>
                        <a:rPr sz="2800" dirty="0"/>
                        <a:t>3.5 h</a:t>
                      </a:r>
                    </a:p>
                  </a:txBody>
                  <a:tcPr/>
                </a:tc>
                <a:extLst>
                  <a:ext uri="{0D108BD9-81ED-4DB2-BD59-A6C34878D82A}">
                    <a16:rowId xmlns:a16="http://schemas.microsoft.com/office/drawing/2014/main" val="10004"/>
                  </a:ext>
                </a:extLst>
              </a:tr>
              <a:tr h="261257">
                <a:tc>
                  <a:txBody>
                    <a:bodyPr/>
                    <a:lstStyle/>
                    <a:p>
                      <a:pPr algn="ctr"/>
                      <a:r>
                        <a:rPr sz="2800" dirty="0"/>
                        <a:t>Edge-DIRECT (Greedy) (ours)</a:t>
                      </a:r>
                    </a:p>
                  </a:txBody>
                  <a:tcPr>
                    <a:solidFill>
                      <a:schemeClr val="accent4">
                        <a:lumMod val="60000"/>
                        <a:lumOff val="40000"/>
                      </a:schemeClr>
                    </a:solidFill>
                  </a:tcPr>
                </a:tc>
                <a:tc>
                  <a:txBody>
                    <a:bodyPr/>
                    <a:lstStyle/>
                    <a:p>
                      <a:pPr algn="ctr"/>
                      <a:r>
                        <a:rPr sz="2800" dirty="0"/>
                        <a:t>704.2</a:t>
                      </a:r>
                    </a:p>
                  </a:txBody>
                  <a:tcPr/>
                </a:tc>
                <a:tc>
                  <a:txBody>
                    <a:bodyPr/>
                    <a:lstStyle/>
                    <a:p>
                      <a:pPr algn="ctr"/>
                      <a:r>
                        <a:rPr sz="2800"/>
                        <a:t>9.58%</a:t>
                      </a:r>
                    </a:p>
                  </a:txBody>
                  <a:tcPr/>
                </a:tc>
                <a:tc>
                  <a:txBody>
                    <a:bodyPr/>
                    <a:lstStyle/>
                    <a:p>
                      <a:pPr algn="ctr"/>
                      <a:r>
                        <a:rPr sz="2800"/>
                        <a:t>1.51 s</a:t>
                      </a:r>
                    </a:p>
                  </a:txBody>
                  <a:tcPr/>
                </a:tc>
                <a:tc>
                  <a:txBody>
                    <a:bodyPr/>
                    <a:lstStyle/>
                    <a:p>
                      <a:pPr algn="ctr"/>
                      <a:r>
                        <a:rPr sz="2800"/>
                        <a:t>1441.4</a:t>
                      </a:r>
                    </a:p>
                  </a:txBody>
                  <a:tcPr/>
                </a:tc>
                <a:tc>
                  <a:txBody>
                    <a:bodyPr/>
                    <a:lstStyle/>
                    <a:p>
                      <a:pPr algn="ctr"/>
                      <a:r>
                        <a:rPr sz="2800" dirty="0"/>
                        <a:t>17.90%</a:t>
                      </a:r>
                    </a:p>
                  </a:txBody>
                  <a:tcPr/>
                </a:tc>
                <a:tc>
                  <a:txBody>
                    <a:bodyPr/>
                    <a:lstStyle/>
                    <a:p>
                      <a:pPr algn="ctr"/>
                      <a:r>
                        <a:rPr sz="2800" dirty="0"/>
                        <a:t>4.34 s</a:t>
                      </a:r>
                    </a:p>
                  </a:txBody>
                  <a:tcPr/>
                </a:tc>
                <a:tc>
                  <a:txBody>
                    <a:bodyPr/>
                    <a:lstStyle/>
                    <a:p>
                      <a:pPr algn="ctr"/>
                      <a:r>
                        <a:rPr sz="2800" dirty="0"/>
                        <a:t>3113.6</a:t>
                      </a:r>
                    </a:p>
                  </a:txBody>
                  <a:tcPr/>
                </a:tc>
                <a:tc>
                  <a:txBody>
                    <a:bodyPr/>
                    <a:lstStyle/>
                    <a:p>
                      <a:pPr algn="ctr"/>
                      <a:r>
                        <a:rPr sz="2800" dirty="0"/>
                        <a:t>23.84%</a:t>
                      </a:r>
                    </a:p>
                  </a:txBody>
                  <a:tcPr/>
                </a:tc>
                <a:tc>
                  <a:txBody>
                    <a:bodyPr/>
                    <a:lstStyle/>
                    <a:p>
                      <a:pPr algn="ctr"/>
                      <a:r>
                        <a:rPr sz="2800" dirty="0"/>
                        <a:t>11.10 s</a:t>
                      </a:r>
                    </a:p>
                  </a:txBody>
                  <a:tcPr/>
                </a:tc>
                <a:extLst>
                  <a:ext uri="{0D108BD9-81ED-4DB2-BD59-A6C34878D82A}">
                    <a16:rowId xmlns:a16="http://schemas.microsoft.com/office/drawing/2014/main" val="10005"/>
                  </a:ext>
                </a:extLst>
              </a:tr>
              <a:tr h="261258">
                <a:tc>
                  <a:txBody>
                    <a:bodyPr/>
                    <a:lstStyle/>
                    <a:p>
                      <a:pPr algn="ctr"/>
                      <a:r>
                        <a:rPr sz="2800" dirty="0"/>
                        <a:t>Edge-DIRECT (Sampling) (ours)</a:t>
                      </a:r>
                    </a:p>
                  </a:txBody>
                  <a:tcPr>
                    <a:solidFill>
                      <a:schemeClr val="accent4">
                        <a:lumMod val="60000"/>
                        <a:lumOff val="40000"/>
                      </a:schemeClr>
                    </a:solidFill>
                  </a:tcPr>
                </a:tc>
                <a:tc>
                  <a:txBody>
                    <a:bodyPr/>
                    <a:lstStyle/>
                    <a:p>
                      <a:pPr algn="ctr"/>
                      <a:r>
                        <a:rPr sz="2800" dirty="0"/>
                        <a:t>660.5</a:t>
                      </a:r>
                    </a:p>
                  </a:txBody>
                  <a:tcPr/>
                </a:tc>
                <a:tc>
                  <a:txBody>
                    <a:bodyPr/>
                    <a:lstStyle/>
                    <a:p>
                      <a:pPr algn="ctr"/>
                      <a:r>
                        <a:rPr sz="2800" dirty="0"/>
                        <a:t>2.78%</a:t>
                      </a:r>
                    </a:p>
                  </a:txBody>
                  <a:tcPr/>
                </a:tc>
                <a:tc>
                  <a:txBody>
                    <a:bodyPr/>
                    <a:lstStyle/>
                    <a:p>
                      <a:pPr algn="ctr"/>
                      <a:r>
                        <a:rPr sz="2800" dirty="0"/>
                        <a:t>5.6 min</a:t>
                      </a:r>
                    </a:p>
                  </a:txBody>
                  <a:tcPr/>
                </a:tc>
                <a:tc>
                  <a:txBody>
                    <a:bodyPr/>
                    <a:lstStyle/>
                    <a:p>
                      <a:pPr algn="ctr"/>
                      <a:r>
                        <a:rPr sz="2800" dirty="0"/>
                        <a:t>1273.4</a:t>
                      </a:r>
                    </a:p>
                  </a:txBody>
                  <a:tcPr/>
                </a:tc>
                <a:tc>
                  <a:txBody>
                    <a:bodyPr/>
                    <a:lstStyle/>
                    <a:p>
                      <a:pPr algn="ctr"/>
                      <a:r>
                        <a:rPr sz="2800" dirty="0"/>
                        <a:t>4.16%</a:t>
                      </a:r>
                    </a:p>
                  </a:txBody>
                  <a:tcPr/>
                </a:tc>
                <a:tc>
                  <a:txBody>
                    <a:bodyPr/>
                    <a:lstStyle/>
                    <a:p>
                      <a:pPr algn="ctr"/>
                      <a:r>
                        <a:rPr sz="2800" dirty="0"/>
                        <a:t>25.8 min</a:t>
                      </a:r>
                    </a:p>
                  </a:txBody>
                  <a:tcPr/>
                </a:tc>
                <a:tc>
                  <a:txBody>
                    <a:bodyPr/>
                    <a:lstStyle/>
                    <a:p>
                      <a:pPr algn="ctr"/>
                      <a:r>
                        <a:rPr sz="2800" dirty="0"/>
                        <a:t>2699.7</a:t>
                      </a:r>
                    </a:p>
                  </a:txBody>
                  <a:tcPr/>
                </a:tc>
                <a:tc>
                  <a:txBody>
                    <a:bodyPr/>
                    <a:lstStyle/>
                    <a:p>
                      <a:pPr algn="ctr"/>
                      <a:r>
                        <a:rPr sz="2800" dirty="0"/>
                        <a:t>7.37%</a:t>
                      </a:r>
                    </a:p>
                  </a:txBody>
                  <a:tcPr/>
                </a:tc>
                <a:tc>
                  <a:txBody>
                    <a:bodyPr/>
                    <a:lstStyle/>
                    <a:p>
                      <a:pPr algn="ctr"/>
                      <a:r>
                        <a:rPr sz="2800" dirty="0"/>
                        <a:t>1.8 h</a:t>
                      </a:r>
                    </a:p>
                  </a:txBody>
                  <a:tcPr/>
                </a:tc>
                <a:extLst>
                  <a:ext uri="{0D108BD9-81ED-4DB2-BD59-A6C34878D82A}">
                    <a16:rowId xmlns:a16="http://schemas.microsoft.com/office/drawing/2014/main" val="10006"/>
                  </a:ext>
                </a:extLst>
              </a:tr>
            </a:tbl>
          </a:graphicData>
        </a:graphic>
      </p:graphicFrame>
      <p:sp>
        <p:nvSpPr>
          <p:cNvPr id="16" name="Slide Number Placeholder 15">
            <a:extLst>
              <a:ext uri="{FF2B5EF4-FFF2-40B4-BE49-F238E27FC236}">
                <a16:creationId xmlns:a16="http://schemas.microsoft.com/office/drawing/2014/main" id="{7498231C-FB64-A7F3-A063-3BB7852CA92E}"/>
              </a:ext>
            </a:extLst>
          </p:cNvPr>
          <p:cNvSpPr>
            <a:spLocks noGrp="1"/>
          </p:cNvSpPr>
          <p:nvPr>
            <p:ph type="sldNum" sz="quarter" idx="12"/>
          </p:nvPr>
        </p:nvSpPr>
        <p:spPr/>
        <p:txBody>
          <a:bodyPr/>
          <a:lstStyle/>
          <a:p>
            <a:fld id="{B6F15528-21DE-4FAA-801E-634DDDAF4B2B}" type="slidenum">
              <a:rPr lang="en-US" smtClean="0"/>
              <a:pPr/>
              <a:t>13</a:t>
            </a:fld>
            <a:r>
              <a:rPr lang="en-US"/>
              <a:t> of 19</a:t>
            </a:r>
            <a:endParaRPr lang="en-US" dirty="0"/>
          </a:p>
        </p:txBody>
      </p:sp>
    </p:spTree>
    <p:extLst>
      <p:ext uri="{BB962C8B-B14F-4D97-AF65-F5344CB8AC3E}">
        <p14:creationId xmlns:p14="http://schemas.microsoft.com/office/powerpoint/2010/main" val="1802899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CF2E716-41CF-5151-9D70-62F69C537E90}"/>
              </a:ext>
            </a:extLst>
          </p:cNvPr>
          <p:cNvSpPr/>
          <p:nvPr/>
        </p:nvSpPr>
        <p:spPr>
          <a:xfrm rot="-1204608">
            <a:off x="10205931" y="-127296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8" name="Freeform 2">
            <a:extLst>
              <a:ext uri="{FF2B5EF4-FFF2-40B4-BE49-F238E27FC236}">
                <a16:creationId xmlns:a16="http://schemas.microsoft.com/office/drawing/2014/main" id="{23CE729E-5FE6-41B9-D81C-F7DDAFEF7D18}"/>
              </a:ext>
            </a:extLst>
          </p:cNvPr>
          <p:cNvSpPr/>
          <p:nvPr/>
        </p:nvSpPr>
        <p:spPr>
          <a:xfrm rot="-1204608">
            <a:off x="10663131" y="8463578"/>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9" name="Title 1">
            <a:extLst>
              <a:ext uri="{FF2B5EF4-FFF2-40B4-BE49-F238E27FC236}">
                <a16:creationId xmlns:a16="http://schemas.microsoft.com/office/drawing/2014/main" id="{23CFFA1B-6F64-5F2F-C8B4-FCB86F621E24}"/>
              </a:ext>
            </a:extLst>
          </p:cNvPr>
          <p:cNvSpPr txBox="1"/>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Experimental Results (RQ1)​ </a:t>
            </a:r>
            <a:endParaRPr lang="en-CA" dirty="0"/>
          </a:p>
        </p:txBody>
      </p:sp>
      <p:sp>
        <p:nvSpPr>
          <p:cNvPr id="10" name="AutoShape 5">
            <a:extLst>
              <a:ext uri="{FF2B5EF4-FFF2-40B4-BE49-F238E27FC236}">
                <a16:creationId xmlns:a16="http://schemas.microsoft.com/office/drawing/2014/main" id="{238CEB8D-4AA6-B6A3-B46C-6090F99F46B1}"/>
              </a:ext>
            </a:extLst>
          </p:cNvPr>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sp>
        <p:nvSpPr>
          <p:cNvPr id="11" name="Freeform 10">
            <a:extLst>
              <a:ext uri="{FF2B5EF4-FFF2-40B4-BE49-F238E27FC236}">
                <a16:creationId xmlns:a16="http://schemas.microsoft.com/office/drawing/2014/main" id="{14B1EDB2-EEC1-966D-8CB3-B0DDFC7E3010}"/>
              </a:ext>
            </a:extLst>
          </p:cNvPr>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12" name="Freeform 4">
            <a:extLst>
              <a:ext uri="{FF2B5EF4-FFF2-40B4-BE49-F238E27FC236}">
                <a16:creationId xmlns:a16="http://schemas.microsoft.com/office/drawing/2014/main" id="{B691D321-1795-DA00-B582-C24B1D3F61D2}"/>
              </a:ext>
            </a:extLst>
          </p:cNvPr>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5" name="Content Placeholder 2">
            <a:extLst>
              <a:ext uri="{FF2B5EF4-FFF2-40B4-BE49-F238E27FC236}">
                <a16:creationId xmlns:a16="http://schemas.microsoft.com/office/drawing/2014/main" id="{6E18D5A8-899D-2965-70E2-21B01EE56640}"/>
              </a:ext>
            </a:extLst>
          </p:cNvPr>
          <p:cNvSpPr>
            <a:spLocks/>
          </p:cNvSpPr>
          <p:nvPr/>
        </p:nvSpPr>
        <p:spPr>
          <a:xfrm>
            <a:off x="752628" y="2235340"/>
            <a:ext cx="16925772" cy="7435755"/>
          </a:xfrm>
          <a:prstGeom prst="rect">
            <a:avLst/>
          </a:prstGeom>
        </p:spPr>
        <p:txBody>
          <a:bodyPr>
            <a:normAutofit/>
          </a:bodyPr>
          <a:lstStyle/>
          <a:p>
            <a:pPr lvl="2" defTabSz="713232">
              <a:lnSpc>
                <a:spcPct val="90000"/>
              </a:lnSpc>
              <a:spcAft>
                <a:spcPts val="600"/>
              </a:spcAft>
            </a:pPr>
            <a:r>
              <a:rPr lang="en-CA" sz="2800" b="1" i="0" u="none" strike="noStrike" dirty="0">
                <a:effectLst/>
              </a:rPr>
              <a:t>RQ1: </a:t>
            </a:r>
            <a:r>
              <a:rPr lang="en-CA" sz="2800" b="0" i="0" u="none" strike="noStrike" dirty="0">
                <a:effectLst/>
              </a:rPr>
              <a:t>How does Edge-DIRECT perform compared to the state-of-the-art DRL-based and heuristics methods in solving the </a:t>
            </a:r>
            <a:r>
              <a:rPr lang="en-US" sz="2800" dirty="0"/>
              <a:t>HFEVRPTW</a:t>
            </a:r>
            <a:r>
              <a:rPr lang="en-CA" sz="2800" b="0" i="0" u="none" strike="noStrike" dirty="0">
                <a:effectLst/>
              </a:rPr>
              <a:t> in terms of the aggregated travel time and computational time on Edmonton dataset?</a:t>
            </a:r>
          </a:p>
          <a:p>
            <a:pPr marL="1371600" lvl="2" indent="-457200" defTabSz="713232">
              <a:lnSpc>
                <a:spcPct val="90000"/>
              </a:lnSpc>
              <a:spcAft>
                <a:spcPts val="600"/>
              </a:spcAft>
              <a:buFont typeface="Wingdings" pitchFamily="2" charset="2"/>
              <a:buChar char="§"/>
            </a:pPr>
            <a:endParaRPr lang="en-CA" sz="2800" b="0" i="0" u="none" strike="noStrike" dirty="0">
              <a:effectLst/>
            </a:endParaRPr>
          </a:p>
        </p:txBody>
      </p:sp>
      <p:graphicFrame>
        <p:nvGraphicFramePr>
          <p:cNvPr id="13" name="Table 12">
            <a:extLst>
              <a:ext uri="{FF2B5EF4-FFF2-40B4-BE49-F238E27FC236}">
                <a16:creationId xmlns:a16="http://schemas.microsoft.com/office/drawing/2014/main" id="{949BA21F-0CB3-F8B9-4A63-7092EFC6E43A}"/>
              </a:ext>
            </a:extLst>
          </p:cNvPr>
          <p:cNvGraphicFramePr>
            <a:graphicFrameLocks noGrp="1"/>
          </p:cNvGraphicFramePr>
          <p:nvPr>
            <p:extLst>
              <p:ext uri="{D42A27DB-BD31-4B8C-83A1-F6EECF244321}">
                <p14:modId xmlns:p14="http://schemas.microsoft.com/office/powerpoint/2010/main" val="3360568175"/>
              </p:ext>
            </p:extLst>
          </p:nvPr>
        </p:nvGraphicFramePr>
        <p:xfrm>
          <a:off x="476608" y="3470357"/>
          <a:ext cx="17477811" cy="585216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1586379">
                  <a:extLst>
                    <a:ext uri="{9D8B030D-6E8A-4147-A177-3AD203B41FA5}">
                      <a16:colId xmlns:a16="http://schemas.microsoft.com/office/drawing/2014/main" val="20001"/>
                    </a:ext>
                  </a:extLst>
                </a:gridCol>
                <a:gridCol w="1586379">
                  <a:extLst>
                    <a:ext uri="{9D8B030D-6E8A-4147-A177-3AD203B41FA5}">
                      <a16:colId xmlns:a16="http://schemas.microsoft.com/office/drawing/2014/main" val="20002"/>
                    </a:ext>
                  </a:extLst>
                </a:gridCol>
                <a:gridCol w="1586379">
                  <a:extLst>
                    <a:ext uri="{9D8B030D-6E8A-4147-A177-3AD203B41FA5}">
                      <a16:colId xmlns:a16="http://schemas.microsoft.com/office/drawing/2014/main" val="20003"/>
                    </a:ext>
                  </a:extLst>
                </a:gridCol>
                <a:gridCol w="1586379">
                  <a:extLst>
                    <a:ext uri="{9D8B030D-6E8A-4147-A177-3AD203B41FA5}">
                      <a16:colId xmlns:a16="http://schemas.microsoft.com/office/drawing/2014/main" val="20004"/>
                    </a:ext>
                  </a:extLst>
                </a:gridCol>
                <a:gridCol w="1586379">
                  <a:extLst>
                    <a:ext uri="{9D8B030D-6E8A-4147-A177-3AD203B41FA5}">
                      <a16:colId xmlns:a16="http://schemas.microsoft.com/office/drawing/2014/main" val="20005"/>
                    </a:ext>
                  </a:extLst>
                </a:gridCol>
                <a:gridCol w="1586379">
                  <a:extLst>
                    <a:ext uri="{9D8B030D-6E8A-4147-A177-3AD203B41FA5}">
                      <a16:colId xmlns:a16="http://schemas.microsoft.com/office/drawing/2014/main" val="20006"/>
                    </a:ext>
                  </a:extLst>
                </a:gridCol>
                <a:gridCol w="1586379">
                  <a:extLst>
                    <a:ext uri="{9D8B030D-6E8A-4147-A177-3AD203B41FA5}">
                      <a16:colId xmlns:a16="http://schemas.microsoft.com/office/drawing/2014/main" val="20007"/>
                    </a:ext>
                  </a:extLst>
                </a:gridCol>
                <a:gridCol w="1586379">
                  <a:extLst>
                    <a:ext uri="{9D8B030D-6E8A-4147-A177-3AD203B41FA5}">
                      <a16:colId xmlns:a16="http://schemas.microsoft.com/office/drawing/2014/main" val="20008"/>
                    </a:ext>
                  </a:extLst>
                </a:gridCol>
                <a:gridCol w="1586379">
                  <a:extLst>
                    <a:ext uri="{9D8B030D-6E8A-4147-A177-3AD203B41FA5}">
                      <a16:colId xmlns:a16="http://schemas.microsoft.com/office/drawing/2014/main" val="20009"/>
                    </a:ext>
                  </a:extLst>
                </a:gridCol>
              </a:tblGrid>
              <a:tr h="261257">
                <a:tc>
                  <a:txBody>
                    <a:bodyPr/>
                    <a:lstStyle/>
                    <a:p>
                      <a:pPr algn="ctr"/>
                      <a:r>
                        <a:rPr lang="en-CA" sz="2800" dirty="0"/>
                        <a:t>Problem Sizes</a:t>
                      </a:r>
                      <a:endParaRPr sz="2800" dirty="0"/>
                    </a:p>
                  </a:txBody>
                  <a:tcPr/>
                </a:tc>
                <a:tc gridSpan="3">
                  <a:txBody>
                    <a:bodyPr/>
                    <a:lstStyle/>
                    <a:p>
                      <a:pPr algn="ctr"/>
                      <a:r>
                        <a:rPr lang="en-US" sz="2800" dirty="0"/>
                        <a:t>HFEVRPTW -20</a:t>
                      </a:r>
                      <a:endParaRPr sz="2800" dirty="0"/>
                    </a:p>
                  </a:txBody>
                  <a:tcPr/>
                </a:tc>
                <a:tc hMerge="1">
                  <a:txBody>
                    <a:bodyPr/>
                    <a:lstStyle/>
                    <a:p>
                      <a:pPr algn="ctr"/>
                      <a:endParaRPr dirty="0"/>
                    </a:p>
                  </a:txBody>
                  <a:tcPr/>
                </a:tc>
                <a:tc hMerge="1">
                  <a:txBody>
                    <a:bodyPr/>
                    <a:lstStyle/>
                    <a:p>
                      <a:pPr algn="ctr"/>
                      <a:endParaRPr dirty="0"/>
                    </a:p>
                  </a:txBody>
                  <a:tcPr/>
                </a:tc>
                <a:tc gridSpan="3">
                  <a:txBody>
                    <a:bodyPr/>
                    <a:lstStyle/>
                    <a:p>
                      <a:pPr algn="ctr"/>
                      <a:r>
                        <a:rPr lang="en-US" sz="2800" dirty="0"/>
                        <a:t>HFEVRPTW -50</a:t>
                      </a:r>
                      <a:endParaRPr sz="2800" dirty="0"/>
                    </a:p>
                  </a:txBody>
                  <a:tcPr/>
                </a:tc>
                <a:tc hMerge="1">
                  <a:txBody>
                    <a:bodyPr/>
                    <a:lstStyle/>
                    <a:p>
                      <a:pPr algn="ctr"/>
                      <a:endParaRPr dirty="0"/>
                    </a:p>
                  </a:txBody>
                  <a:tcPr/>
                </a:tc>
                <a:tc hMerge="1">
                  <a:txBody>
                    <a:bodyPr/>
                    <a:lstStyle/>
                    <a:p>
                      <a:pPr algn="ctr"/>
                      <a:endParaRPr dirty="0"/>
                    </a:p>
                  </a:txBody>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HFEVRPTW -100</a:t>
                      </a:r>
                    </a:p>
                  </a:txBody>
                  <a:tcPr/>
                </a:tc>
                <a:tc hMerge="1">
                  <a:txBody>
                    <a:bodyPr/>
                    <a:lstStyle/>
                    <a:p>
                      <a:pPr algn="ctr"/>
                      <a:endParaRPr dirty="0"/>
                    </a:p>
                  </a:txBody>
                  <a:tcPr/>
                </a:tc>
                <a:tc hMerge="1">
                  <a:txBody>
                    <a:bodyPr/>
                    <a:lstStyle/>
                    <a:p>
                      <a:pPr algn="ctr"/>
                      <a:endParaRPr dirty="0"/>
                    </a:p>
                  </a:txBody>
                  <a:tcPr/>
                </a:tc>
                <a:extLst>
                  <a:ext uri="{0D108BD9-81ED-4DB2-BD59-A6C34878D82A}">
                    <a16:rowId xmlns:a16="http://schemas.microsoft.com/office/drawing/2014/main" val="1230410774"/>
                  </a:ext>
                </a:extLst>
              </a:tr>
              <a:tr h="261257">
                <a:tc>
                  <a:txBody>
                    <a:bodyPr/>
                    <a:lstStyle/>
                    <a:p>
                      <a:pPr algn="ctr"/>
                      <a:r>
                        <a:rPr lang="en-US" sz="2800" dirty="0"/>
                        <a:t>Models</a:t>
                      </a:r>
                      <a:endParaRPr sz="2800" dirty="0"/>
                    </a:p>
                  </a:txBody>
                  <a:tcPr>
                    <a:solidFill>
                      <a:schemeClr val="accent4">
                        <a:lumMod val="60000"/>
                        <a:lumOff val="40000"/>
                      </a:schemeClr>
                    </a:solidFill>
                  </a:tcPr>
                </a:tc>
                <a:tc>
                  <a:txBody>
                    <a:bodyPr/>
                    <a:lstStyle/>
                    <a:p>
                      <a:pPr algn="ctr"/>
                      <a:r>
                        <a:rPr sz="2800" dirty="0"/>
                        <a:t>Cost</a:t>
                      </a:r>
                    </a:p>
                  </a:txBody>
                  <a:tcPr>
                    <a:solidFill>
                      <a:srgbClr val="00B0F0"/>
                    </a:solidFill>
                  </a:tcPr>
                </a:tc>
                <a:tc>
                  <a:txBody>
                    <a:bodyPr/>
                    <a:lstStyle/>
                    <a:p>
                      <a:pPr algn="ctr"/>
                      <a:r>
                        <a:rPr sz="2800" dirty="0"/>
                        <a:t>Gap</a:t>
                      </a:r>
                    </a:p>
                  </a:txBody>
                  <a:tcPr>
                    <a:solidFill>
                      <a:srgbClr val="00B0F0"/>
                    </a:solidFill>
                  </a:tcPr>
                </a:tc>
                <a:tc>
                  <a:txBody>
                    <a:bodyPr/>
                    <a:lstStyle/>
                    <a:p>
                      <a:pPr algn="ctr"/>
                      <a:r>
                        <a:rPr sz="2800" dirty="0"/>
                        <a:t>Time</a:t>
                      </a:r>
                    </a:p>
                  </a:txBody>
                  <a:tcPr>
                    <a:solidFill>
                      <a:srgbClr val="00B0F0"/>
                    </a:solidFill>
                  </a:tcPr>
                </a:tc>
                <a:tc>
                  <a:txBody>
                    <a:bodyPr/>
                    <a:lstStyle/>
                    <a:p>
                      <a:pPr algn="ctr"/>
                      <a:r>
                        <a:rPr sz="2800" dirty="0"/>
                        <a:t>Cost</a:t>
                      </a:r>
                    </a:p>
                  </a:txBody>
                  <a:tcPr>
                    <a:solidFill>
                      <a:srgbClr val="00B0F0"/>
                    </a:solidFill>
                  </a:tcPr>
                </a:tc>
                <a:tc>
                  <a:txBody>
                    <a:bodyPr/>
                    <a:lstStyle/>
                    <a:p>
                      <a:pPr algn="ctr"/>
                      <a:r>
                        <a:rPr sz="2800" dirty="0"/>
                        <a:t>Gap</a:t>
                      </a:r>
                    </a:p>
                  </a:txBody>
                  <a:tcPr>
                    <a:solidFill>
                      <a:srgbClr val="00B0F0"/>
                    </a:solidFill>
                  </a:tcPr>
                </a:tc>
                <a:tc>
                  <a:txBody>
                    <a:bodyPr/>
                    <a:lstStyle/>
                    <a:p>
                      <a:pPr algn="ctr"/>
                      <a:r>
                        <a:rPr sz="2800" dirty="0"/>
                        <a:t>Time</a:t>
                      </a:r>
                    </a:p>
                  </a:txBody>
                  <a:tcPr>
                    <a:solidFill>
                      <a:srgbClr val="00B0F0"/>
                    </a:solidFill>
                  </a:tcPr>
                </a:tc>
                <a:tc>
                  <a:txBody>
                    <a:bodyPr/>
                    <a:lstStyle/>
                    <a:p>
                      <a:pPr algn="ctr"/>
                      <a:r>
                        <a:rPr sz="2800" dirty="0"/>
                        <a:t>Cost</a:t>
                      </a:r>
                    </a:p>
                  </a:txBody>
                  <a:tcPr>
                    <a:solidFill>
                      <a:srgbClr val="00B0F0"/>
                    </a:solidFill>
                  </a:tcPr>
                </a:tc>
                <a:tc>
                  <a:txBody>
                    <a:bodyPr/>
                    <a:lstStyle/>
                    <a:p>
                      <a:pPr algn="ctr"/>
                      <a:r>
                        <a:rPr sz="2800" dirty="0"/>
                        <a:t>Gap</a:t>
                      </a:r>
                    </a:p>
                  </a:txBody>
                  <a:tcPr>
                    <a:solidFill>
                      <a:srgbClr val="00B0F0"/>
                    </a:solidFill>
                  </a:tcPr>
                </a:tc>
                <a:tc>
                  <a:txBody>
                    <a:bodyPr/>
                    <a:lstStyle/>
                    <a:p>
                      <a:pPr algn="ctr"/>
                      <a:r>
                        <a:rPr sz="2800" dirty="0"/>
                        <a:t>Time</a:t>
                      </a:r>
                    </a:p>
                  </a:txBody>
                  <a:tcPr>
                    <a:solidFill>
                      <a:srgbClr val="00B0F0"/>
                    </a:solidFill>
                  </a:tcPr>
                </a:tc>
                <a:extLst>
                  <a:ext uri="{0D108BD9-81ED-4DB2-BD59-A6C34878D82A}">
                    <a16:rowId xmlns:a16="http://schemas.microsoft.com/office/drawing/2014/main" val="10000"/>
                  </a:ext>
                </a:extLst>
              </a:tr>
              <a:tr h="261257">
                <a:tc>
                  <a:txBody>
                    <a:bodyPr/>
                    <a:lstStyle/>
                    <a:p>
                      <a:pPr algn="ctr"/>
                      <a:r>
                        <a:rPr sz="2800" dirty="0"/>
                        <a:t>ACO</a:t>
                      </a:r>
                    </a:p>
                  </a:txBody>
                  <a:tcPr>
                    <a:solidFill>
                      <a:schemeClr val="accent4">
                        <a:lumMod val="60000"/>
                        <a:lumOff val="40000"/>
                      </a:schemeClr>
                    </a:solidFill>
                  </a:tcPr>
                </a:tc>
                <a:tc>
                  <a:txBody>
                    <a:bodyPr/>
                    <a:lstStyle/>
                    <a:p>
                      <a:pPr algn="ctr"/>
                      <a:r>
                        <a:rPr sz="2800" dirty="0"/>
                        <a:t>486.4</a:t>
                      </a:r>
                    </a:p>
                  </a:txBody>
                  <a:tcPr/>
                </a:tc>
                <a:tc>
                  <a:txBody>
                    <a:bodyPr/>
                    <a:lstStyle/>
                    <a:p>
                      <a:pPr algn="ctr"/>
                      <a:r>
                        <a:rPr sz="2800" dirty="0"/>
                        <a:t>5.34%</a:t>
                      </a:r>
                    </a:p>
                  </a:txBody>
                  <a:tcPr/>
                </a:tc>
                <a:tc>
                  <a:txBody>
                    <a:bodyPr/>
                    <a:lstStyle/>
                    <a:p>
                      <a:pPr algn="ctr"/>
                      <a:r>
                        <a:rPr sz="2800" dirty="0"/>
                        <a:t>16.3 min</a:t>
                      </a:r>
                    </a:p>
                  </a:txBody>
                  <a:tcPr/>
                </a:tc>
                <a:tc>
                  <a:txBody>
                    <a:bodyPr/>
                    <a:lstStyle/>
                    <a:p>
                      <a:pPr algn="ctr"/>
                      <a:r>
                        <a:rPr sz="2800"/>
                        <a:t>1208.3</a:t>
                      </a:r>
                    </a:p>
                  </a:txBody>
                  <a:tcPr/>
                </a:tc>
                <a:tc>
                  <a:txBody>
                    <a:bodyPr/>
                    <a:lstStyle/>
                    <a:p>
                      <a:pPr algn="ctr"/>
                      <a:r>
                        <a:rPr sz="2800"/>
                        <a:t>16.42%</a:t>
                      </a:r>
                    </a:p>
                  </a:txBody>
                  <a:tcPr/>
                </a:tc>
                <a:tc>
                  <a:txBody>
                    <a:bodyPr/>
                    <a:lstStyle/>
                    <a:p>
                      <a:pPr algn="ctr"/>
                      <a:r>
                        <a:rPr sz="2800"/>
                        <a:t>48.1 min</a:t>
                      </a:r>
                    </a:p>
                  </a:txBody>
                  <a:tcPr/>
                </a:tc>
                <a:tc>
                  <a:txBody>
                    <a:bodyPr/>
                    <a:lstStyle/>
                    <a:p>
                      <a:pPr algn="ctr"/>
                      <a:r>
                        <a:rPr sz="2800"/>
                        <a:t>2478.5</a:t>
                      </a:r>
                    </a:p>
                  </a:txBody>
                  <a:tcPr/>
                </a:tc>
                <a:tc>
                  <a:txBody>
                    <a:bodyPr/>
                    <a:lstStyle/>
                    <a:p>
                      <a:pPr algn="ctr"/>
                      <a:r>
                        <a:rPr sz="2800"/>
                        <a:t>23.96%</a:t>
                      </a:r>
                    </a:p>
                  </a:txBody>
                  <a:tcPr/>
                </a:tc>
                <a:tc>
                  <a:txBody>
                    <a:bodyPr/>
                    <a:lstStyle/>
                    <a:p>
                      <a:pPr algn="ctr"/>
                      <a:r>
                        <a:rPr sz="2800"/>
                        <a:t>2.6 h</a:t>
                      </a:r>
                    </a:p>
                  </a:txBody>
                  <a:tcPr/>
                </a:tc>
                <a:extLst>
                  <a:ext uri="{0D108BD9-81ED-4DB2-BD59-A6C34878D82A}">
                    <a16:rowId xmlns:a16="http://schemas.microsoft.com/office/drawing/2014/main" val="10001"/>
                  </a:ext>
                </a:extLst>
              </a:tr>
              <a:tr h="261257">
                <a:tc>
                  <a:txBody>
                    <a:bodyPr/>
                    <a:lstStyle/>
                    <a:p>
                      <a:pPr algn="ctr"/>
                      <a:r>
                        <a:rPr sz="2800" dirty="0"/>
                        <a:t>VNS/TS</a:t>
                      </a:r>
                    </a:p>
                  </a:txBody>
                  <a:tcPr>
                    <a:solidFill>
                      <a:schemeClr val="accent4">
                        <a:lumMod val="60000"/>
                        <a:lumOff val="40000"/>
                      </a:schemeClr>
                    </a:solidFill>
                  </a:tcPr>
                </a:tc>
                <a:tc>
                  <a:txBody>
                    <a:bodyPr/>
                    <a:lstStyle/>
                    <a:p>
                      <a:pPr algn="ctr"/>
                      <a:r>
                        <a:rPr sz="2800" dirty="0"/>
                        <a:t>461.7</a:t>
                      </a:r>
                    </a:p>
                  </a:txBody>
                  <a:tcPr/>
                </a:tc>
                <a:tc>
                  <a:txBody>
                    <a:bodyPr/>
                    <a:lstStyle/>
                    <a:p>
                      <a:pPr algn="ctr"/>
                      <a:r>
                        <a:rPr sz="2800" dirty="0"/>
                        <a:t>0.00%</a:t>
                      </a:r>
                    </a:p>
                  </a:txBody>
                  <a:tcPr/>
                </a:tc>
                <a:tc>
                  <a:txBody>
                    <a:bodyPr/>
                    <a:lstStyle/>
                    <a:p>
                      <a:pPr algn="ctr"/>
                      <a:r>
                        <a:rPr sz="2800" dirty="0"/>
                        <a:t>6.6 min</a:t>
                      </a:r>
                    </a:p>
                  </a:txBody>
                  <a:tcPr/>
                </a:tc>
                <a:tc>
                  <a:txBody>
                    <a:bodyPr/>
                    <a:lstStyle/>
                    <a:p>
                      <a:pPr algn="ctr"/>
                      <a:r>
                        <a:rPr sz="2800" dirty="0"/>
                        <a:t>1037.8</a:t>
                      </a:r>
                    </a:p>
                  </a:txBody>
                  <a:tcPr/>
                </a:tc>
                <a:tc>
                  <a:txBody>
                    <a:bodyPr/>
                    <a:lstStyle/>
                    <a:p>
                      <a:pPr algn="ctr"/>
                      <a:r>
                        <a:rPr sz="2800"/>
                        <a:t>0.00%</a:t>
                      </a:r>
                    </a:p>
                  </a:txBody>
                  <a:tcPr/>
                </a:tc>
                <a:tc>
                  <a:txBody>
                    <a:bodyPr/>
                    <a:lstStyle/>
                    <a:p>
                      <a:pPr algn="ctr"/>
                      <a:r>
                        <a:rPr sz="2800"/>
                        <a:t>56.2 min</a:t>
                      </a:r>
                    </a:p>
                  </a:txBody>
                  <a:tcPr/>
                </a:tc>
                <a:tc>
                  <a:txBody>
                    <a:bodyPr/>
                    <a:lstStyle/>
                    <a:p>
                      <a:pPr algn="ctr"/>
                      <a:r>
                        <a:rPr sz="2800"/>
                        <a:t>1999.2</a:t>
                      </a:r>
                    </a:p>
                  </a:txBody>
                  <a:tcPr/>
                </a:tc>
                <a:tc>
                  <a:txBody>
                    <a:bodyPr/>
                    <a:lstStyle/>
                    <a:p>
                      <a:pPr algn="ctr"/>
                      <a:r>
                        <a:rPr sz="2800"/>
                        <a:t>0.00%</a:t>
                      </a:r>
                    </a:p>
                  </a:txBody>
                  <a:tcPr/>
                </a:tc>
                <a:tc>
                  <a:txBody>
                    <a:bodyPr/>
                    <a:lstStyle/>
                    <a:p>
                      <a:pPr algn="ctr"/>
                      <a:r>
                        <a:rPr sz="2800"/>
                        <a:t>11.6 h</a:t>
                      </a:r>
                    </a:p>
                  </a:txBody>
                  <a:tcPr/>
                </a:tc>
                <a:extLst>
                  <a:ext uri="{0D108BD9-81ED-4DB2-BD59-A6C34878D82A}">
                    <a16:rowId xmlns:a16="http://schemas.microsoft.com/office/drawing/2014/main" val="10002"/>
                  </a:ext>
                </a:extLst>
              </a:tr>
              <a:tr h="261257">
                <a:tc>
                  <a:txBody>
                    <a:bodyPr/>
                    <a:lstStyle/>
                    <a:p>
                      <a:pPr algn="ctr"/>
                      <a:r>
                        <a:rPr sz="2800" dirty="0"/>
                        <a:t>EVRPTW-RL (Greedy)</a:t>
                      </a:r>
                    </a:p>
                  </a:txBody>
                  <a:tcPr>
                    <a:solidFill>
                      <a:schemeClr val="accent4">
                        <a:lumMod val="60000"/>
                        <a:lumOff val="40000"/>
                      </a:schemeClr>
                    </a:solidFill>
                  </a:tcPr>
                </a:tc>
                <a:tc>
                  <a:txBody>
                    <a:bodyPr/>
                    <a:lstStyle/>
                    <a:p>
                      <a:pPr algn="ctr"/>
                      <a:r>
                        <a:rPr sz="2800"/>
                        <a:t>537.6</a:t>
                      </a:r>
                    </a:p>
                  </a:txBody>
                  <a:tcPr/>
                </a:tc>
                <a:tc>
                  <a:txBody>
                    <a:bodyPr/>
                    <a:lstStyle/>
                    <a:p>
                      <a:pPr algn="ctr"/>
                      <a:r>
                        <a:rPr sz="2800" dirty="0"/>
                        <a:t>16.43%</a:t>
                      </a:r>
                    </a:p>
                  </a:txBody>
                  <a:tcPr/>
                </a:tc>
                <a:tc>
                  <a:txBody>
                    <a:bodyPr/>
                    <a:lstStyle/>
                    <a:p>
                      <a:pPr algn="ctr"/>
                      <a:r>
                        <a:rPr sz="2800" dirty="0"/>
                        <a:t>1.76 s</a:t>
                      </a:r>
                    </a:p>
                  </a:txBody>
                  <a:tcPr/>
                </a:tc>
                <a:tc>
                  <a:txBody>
                    <a:bodyPr/>
                    <a:lstStyle/>
                    <a:p>
                      <a:pPr algn="ctr"/>
                      <a:r>
                        <a:rPr sz="2800" dirty="0"/>
                        <a:t>1340.6</a:t>
                      </a:r>
                    </a:p>
                  </a:txBody>
                  <a:tcPr/>
                </a:tc>
                <a:tc>
                  <a:txBody>
                    <a:bodyPr/>
                    <a:lstStyle/>
                    <a:p>
                      <a:pPr algn="ctr"/>
                      <a:r>
                        <a:rPr sz="2800" dirty="0"/>
                        <a:t>33.21%</a:t>
                      </a:r>
                    </a:p>
                  </a:txBody>
                  <a:tcPr/>
                </a:tc>
                <a:tc>
                  <a:txBody>
                    <a:bodyPr/>
                    <a:lstStyle/>
                    <a:p>
                      <a:pPr algn="ctr"/>
                      <a:r>
                        <a:rPr sz="2800"/>
                        <a:t>23.7 s</a:t>
                      </a:r>
                    </a:p>
                  </a:txBody>
                  <a:tcPr/>
                </a:tc>
                <a:tc>
                  <a:txBody>
                    <a:bodyPr/>
                    <a:lstStyle/>
                    <a:p>
                      <a:pPr algn="ctr"/>
                      <a:r>
                        <a:rPr sz="2800"/>
                        <a:t>3213.9</a:t>
                      </a:r>
                    </a:p>
                  </a:txBody>
                  <a:tcPr/>
                </a:tc>
                <a:tc>
                  <a:txBody>
                    <a:bodyPr/>
                    <a:lstStyle/>
                    <a:p>
                      <a:pPr algn="ctr"/>
                      <a:r>
                        <a:rPr sz="2800"/>
                        <a:t>60.75%</a:t>
                      </a:r>
                    </a:p>
                  </a:txBody>
                  <a:tcPr/>
                </a:tc>
                <a:tc>
                  <a:txBody>
                    <a:bodyPr/>
                    <a:lstStyle/>
                    <a:p>
                      <a:pPr algn="ctr"/>
                      <a:r>
                        <a:rPr sz="2800"/>
                        <a:t>23.7 s</a:t>
                      </a:r>
                    </a:p>
                  </a:txBody>
                  <a:tcPr/>
                </a:tc>
                <a:extLst>
                  <a:ext uri="{0D108BD9-81ED-4DB2-BD59-A6C34878D82A}">
                    <a16:rowId xmlns:a16="http://schemas.microsoft.com/office/drawing/2014/main" val="10003"/>
                  </a:ext>
                </a:extLst>
              </a:tr>
              <a:tr h="261257">
                <a:tc>
                  <a:txBody>
                    <a:bodyPr/>
                    <a:lstStyle/>
                    <a:p>
                      <a:pPr algn="ctr"/>
                      <a:r>
                        <a:rPr sz="2800" dirty="0"/>
                        <a:t>EVRPTW-RL (Sampling)</a:t>
                      </a:r>
                    </a:p>
                  </a:txBody>
                  <a:tcPr>
                    <a:solidFill>
                      <a:schemeClr val="accent4">
                        <a:lumMod val="60000"/>
                        <a:lumOff val="40000"/>
                      </a:schemeClr>
                    </a:solidFill>
                  </a:tcPr>
                </a:tc>
                <a:tc>
                  <a:txBody>
                    <a:bodyPr/>
                    <a:lstStyle/>
                    <a:p>
                      <a:pPr algn="ctr"/>
                      <a:r>
                        <a:rPr sz="2800"/>
                        <a:t>491.1</a:t>
                      </a:r>
                    </a:p>
                  </a:txBody>
                  <a:tcPr/>
                </a:tc>
                <a:tc>
                  <a:txBody>
                    <a:bodyPr/>
                    <a:lstStyle/>
                    <a:p>
                      <a:pPr algn="ctr"/>
                      <a:r>
                        <a:rPr sz="2800"/>
                        <a:t>6.36%</a:t>
                      </a:r>
                    </a:p>
                  </a:txBody>
                  <a:tcPr/>
                </a:tc>
                <a:tc>
                  <a:txBody>
                    <a:bodyPr/>
                    <a:lstStyle/>
                    <a:p>
                      <a:pPr algn="ctr"/>
                      <a:r>
                        <a:rPr sz="2800"/>
                        <a:t>17.1 min</a:t>
                      </a:r>
                    </a:p>
                  </a:txBody>
                  <a:tcPr/>
                </a:tc>
                <a:tc>
                  <a:txBody>
                    <a:bodyPr/>
                    <a:lstStyle/>
                    <a:p>
                      <a:pPr algn="ctr"/>
                      <a:r>
                        <a:rPr sz="2800"/>
                        <a:t>1177.4</a:t>
                      </a:r>
                    </a:p>
                  </a:txBody>
                  <a:tcPr/>
                </a:tc>
                <a:tc>
                  <a:txBody>
                    <a:bodyPr/>
                    <a:lstStyle/>
                    <a:p>
                      <a:pPr algn="ctr"/>
                      <a:r>
                        <a:rPr sz="2800" dirty="0"/>
                        <a:t>13.42%</a:t>
                      </a:r>
                    </a:p>
                  </a:txBody>
                  <a:tcPr/>
                </a:tc>
                <a:tc>
                  <a:txBody>
                    <a:bodyPr/>
                    <a:lstStyle/>
                    <a:p>
                      <a:pPr algn="ctr"/>
                      <a:r>
                        <a:rPr sz="2800" dirty="0"/>
                        <a:t>1.7 h</a:t>
                      </a:r>
                    </a:p>
                  </a:txBody>
                  <a:tcPr/>
                </a:tc>
                <a:tc>
                  <a:txBody>
                    <a:bodyPr/>
                    <a:lstStyle/>
                    <a:p>
                      <a:pPr algn="ctr"/>
                      <a:r>
                        <a:rPr sz="2800"/>
                        <a:t>2641.3</a:t>
                      </a:r>
                    </a:p>
                  </a:txBody>
                  <a:tcPr/>
                </a:tc>
                <a:tc>
                  <a:txBody>
                    <a:bodyPr/>
                    <a:lstStyle/>
                    <a:p>
                      <a:pPr algn="ctr"/>
                      <a:r>
                        <a:rPr sz="2800"/>
                        <a:t>32.11%</a:t>
                      </a:r>
                    </a:p>
                  </a:txBody>
                  <a:tcPr/>
                </a:tc>
                <a:tc>
                  <a:txBody>
                    <a:bodyPr/>
                    <a:lstStyle/>
                    <a:p>
                      <a:pPr algn="ctr"/>
                      <a:r>
                        <a:rPr sz="2800" dirty="0"/>
                        <a:t>3.5 h</a:t>
                      </a:r>
                    </a:p>
                  </a:txBody>
                  <a:tcPr/>
                </a:tc>
                <a:extLst>
                  <a:ext uri="{0D108BD9-81ED-4DB2-BD59-A6C34878D82A}">
                    <a16:rowId xmlns:a16="http://schemas.microsoft.com/office/drawing/2014/main" val="10004"/>
                  </a:ext>
                </a:extLst>
              </a:tr>
              <a:tr h="261257">
                <a:tc>
                  <a:txBody>
                    <a:bodyPr/>
                    <a:lstStyle/>
                    <a:p>
                      <a:pPr algn="ctr"/>
                      <a:r>
                        <a:rPr sz="2800" dirty="0"/>
                        <a:t>Edge-DIRECT (Greedy) (ours)</a:t>
                      </a:r>
                    </a:p>
                  </a:txBody>
                  <a:tcPr>
                    <a:solidFill>
                      <a:schemeClr val="accent4">
                        <a:lumMod val="60000"/>
                        <a:lumOff val="40000"/>
                      </a:schemeClr>
                    </a:solidFill>
                  </a:tcPr>
                </a:tc>
                <a:tc>
                  <a:txBody>
                    <a:bodyPr/>
                    <a:lstStyle/>
                    <a:p>
                      <a:pPr algn="ctr"/>
                      <a:r>
                        <a:rPr sz="2800"/>
                        <a:t>506.8</a:t>
                      </a:r>
                    </a:p>
                  </a:txBody>
                  <a:tcPr/>
                </a:tc>
                <a:tc>
                  <a:txBody>
                    <a:bodyPr/>
                    <a:lstStyle/>
                    <a:p>
                      <a:pPr algn="ctr"/>
                      <a:r>
                        <a:rPr sz="2800"/>
                        <a:t>9.76%</a:t>
                      </a:r>
                    </a:p>
                  </a:txBody>
                  <a:tcPr/>
                </a:tc>
                <a:tc>
                  <a:txBody>
                    <a:bodyPr/>
                    <a:lstStyle/>
                    <a:p>
                      <a:pPr algn="ctr"/>
                      <a:r>
                        <a:rPr sz="2800"/>
                        <a:t>1.48 s</a:t>
                      </a:r>
                    </a:p>
                  </a:txBody>
                  <a:tcPr/>
                </a:tc>
                <a:tc>
                  <a:txBody>
                    <a:bodyPr/>
                    <a:lstStyle/>
                    <a:p>
                      <a:pPr algn="ctr"/>
                      <a:r>
                        <a:rPr sz="2800"/>
                        <a:t>1212.5</a:t>
                      </a:r>
                    </a:p>
                  </a:txBody>
                  <a:tcPr/>
                </a:tc>
                <a:tc>
                  <a:txBody>
                    <a:bodyPr/>
                    <a:lstStyle/>
                    <a:p>
                      <a:pPr algn="ctr"/>
                      <a:r>
                        <a:rPr sz="2800"/>
                        <a:t>16.83%</a:t>
                      </a:r>
                    </a:p>
                  </a:txBody>
                  <a:tcPr/>
                </a:tc>
                <a:tc>
                  <a:txBody>
                    <a:bodyPr/>
                    <a:lstStyle/>
                    <a:p>
                      <a:pPr algn="ctr"/>
                      <a:r>
                        <a:rPr sz="2800" dirty="0"/>
                        <a:t>4.58 s</a:t>
                      </a:r>
                    </a:p>
                  </a:txBody>
                  <a:tcPr/>
                </a:tc>
                <a:tc>
                  <a:txBody>
                    <a:bodyPr/>
                    <a:lstStyle/>
                    <a:p>
                      <a:pPr algn="ctr"/>
                      <a:r>
                        <a:rPr sz="2800" dirty="0"/>
                        <a:t>2419.6</a:t>
                      </a:r>
                    </a:p>
                  </a:txBody>
                  <a:tcPr/>
                </a:tc>
                <a:tc>
                  <a:txBody>
                    <a:bodyPr/>
                    <a:lstStyle/>
                    <a:p>
                      <a:pPr algn="ctr"/>
                      <a:r>
                        <a:rPr sz="2800" dirty="0"/>
                        <a:t>21.02%</a:t>
                      </a:r>
                    </a:p>
                  </a:txBody>
                  <a:tcPr/>
                </a:tc>
                <a:tc>
                  <a:txBody>
                    <a:bodyPr/>
                    <a:lstStyle/>
                    <a:p>
                      <a:pPr algn="ctr"/>
                      <a:r>
                        <a:rPr sz="2800" dirty="0"/>
                        <a:t>11.47 s</a:t>
                      </a:r>
                    </a:p>
                  </a:txBody>
                  <a:tcPr/>
                </a:tc>
                <a:extLst>
                  <a:ext uri="{0D108BD9-81ED-4DB2-BD59-A6C34878D82A}">
                    <a16:rowId xmlns:a16="http://schemas.microsoft.com/office/drawing/2014/main" val="10005"/>
                  </a:ext>
                </a:extLst>
              </a:tr>
              <a:tr h="261258">
                <a:tc>
                  <a:txBody>
                    <a:bodyPr/>
                    <a:lstStyle/>
                    <a:p>
                      <a:pPr algn="ctr"/>
                      <a:r>
                        <a:rPr sz="2800" dirty="0"/>
                        <a:t>Edge-DIRECT (Sampling) (ours)</a:t>
                      </a:r>
                    </a:p>
                  </a:txBody>
                  <a:tcPr>
                    <a:solidFill>
                      <a:schemeClr val="accent4">
                        <a:lumMod val="60000"/>
                        <a:lumOff val="40000"/>
                      </a:schemeClr>
                    </a:solidFill>
                  </a:tcPr>
                </a:tc>
                <a:tc>
                  <a:txBody>
                    <a:bodyPr/>
                    <a:lstStyle/>
                    <a:p>
                      <a:pPr algn="ctr"/>
                      <a:r>
                        <a:rPr sz="2800" dirty="0"/>
                        <a:t>479.5</a:t>
                      </a:r>
                    </a:p>
                  </a:txBody>
                  <a:tcPr/>
                </a:tc>
                <a:tc>
                  <a:txBody>
                    <a:bodyPr/>
                    <a:lstStyle/>
                    <a:p>
                      <a:pPr algn="ctr"/>
                      <a:r>
                        <a:rPr sz="2800"/>
                        <a:t>2.94%</a:t>
                      </a:r>
                    </a:p>
                  </a:txBody>
                  <a:tcPr/>
                </a:tc>
                <a:tc>
                  <a:txBody>
                    <a:bodyPr/>
                    <a:lstStyle/>
                    <a:p>
                      <a:pPr algn="ctr"/>
                      <a:r>
                        <a:rPr sz="2800"/>
                        <a:t>5.3 min</a:t>
                      </a:r>
                    </a:p>
                  </a:txBody>
                  <a:tcPr/>
                </a:tc>
                <a:tc>
                  <a:txBody>
                    <a:bodyPr/>
                    <a:lstStyle/>
                    <a:p>
                      <a:pPr algn="ctr"/>
                      <a:r>
                        <a:rPr sz="2800"/>
                        <a:t>1081.3</a:t>
                      </a:r>
                    </a:p>
                  </a:txBody>
                  <a:tcPr/>
                </a:tc>
                <a:tc>
                  <a:txBody>
                    <a:bodyPr/>
                    <a:lstStyle/>
                    <a:p>
                      <a:pPr algn="ctr"/>
                      <a:r>
                        <a:rPr sz="2800"/>
                        <a:t>4.19%</a:t>
                      </a:r>
                    </a:p>
                  </a:txBody>
                  <a:tcPr/>
                </a:tc>
                <a:tc>
                  <a:txBody>
                    <a:bodyPr/>
                    <a:lstStyle/>
                    <a:p>
                      <a:pPr algn="ctr"/>
                      <a:r>
                        <a:rPr sz="2800"/>
                        <a:t>25.1 min</a:t>
                      </a:r>
                    </a:p>
                  </a:txBody>
                  <a:tcPr/>
                </a:tc>
                <a:tc>
                  <a:txBody>
                    <a:bodyPr/>
                    <a:lstStyle/>
                    <a:p>
                      <a:pPr algn="ctr"/>
                      <a:r>
                        <a:rPr sz="2800"/>
                        <a:t>2138.1</a:t>
                      </a:r>
                    </a:p>
                  </a:txBody>
                  <a:tcPr/>
                </a:tc>
                <a:tc>
                  <a:txBody>
                    <a:bodyPr/>
                    <a:lstStyle/>
                    <a:p>
                      <a:pPr algn="ctr"/>
                      <a:r>
                        <a:rPr sz="2800"/>
                        <a:t>6.94%</a:t>
                      </a:r>
                    </a:p>
                  </a:txBody>
                  <a:tcPr/>
                </a:tc>
                <a:tc>
                  <a:txBody>
                    <a:bodyPr/>
                    <a:lstStyle/>
                    <a:p>
                      <a:pPr algn="ctr"/>
                      <a:r>
                        <a:rPr sz="2800" dirty="0"/>
                        <a:t>1.7 h</a:t>
                      </a:r>
                    </a:p>
                  </a:txBody>
                  <a:tcPr/>
                </a:tc>
                <a:extLst>
                  <a:ext uri="{0D108BD9-81ED-4DB2-BD59-A6C34878D82A}">
                    <a16:rowId xmlns:a16="http://schemas.microsoft.com/office/drawing/2014/main" val="10006"/>
                  </a:ext>
                </a:extLst>
              </a:tr>
            </a:tbl>
          </a:graphicData>
        </a:graphic>
      </p:graphicFrame>
      <p:sp>
        <p:nvSpPr>
          <p:cNvPr id="16" name="Slide Number Placeholder 15">
            <a:extLst>
              <a:ext uri="{FF2B5EF4-FFF2-40B4-BE49-F238E27FC236}">
                <a16:creationId xmlns:a16="http://schemas.microsoft.com/office/drawing/2014/main" id="{7498231C-FB64-A7F3-A063-3BB7852CA92E}"/>
              </a:ext>
            </a:extLst>
          </p:cNvPr>
          <p:cNvSpPr>
            <a:spLocks noGrp="1"/>
          </p:cNvSpPr>
          <p:nvPr>
            <p:ph type="sldNum" sz="quarter" idx="12"/>
          </p:nvPr>
        </p:nvSpPr>
        <p:spPr/>
        <p:txBody>
          <a:bodyPr/>
          <a:lstStyle/>
          <a:p>
            <a:fld id="{B6F15528-21DE-4FAA-801E-634DDDAF4B2B}" type="slidenum">
              <a:rPr lang="en-US" smtClean="0"/>
              <a:pPr/>
              <a:t>14</a:t>
            </a:fld>
            <a:r>
              <a:rPr lang="en-US"/>
              <a:t> of 19</a:t>
            </a:r>
            <a:endParaRPr lang="en-US" dirty="0"/>
          </a:p>
        </p:txBody>
      </p:sp>
    </p:spTree>
    <p:extLst>
      <p:ext uri="{BB962C8B-B14F-4D97-AF65-F5344CB8AC3E}">
        <p14:creationId xmlns:p14="http://schemas.microsoft.com/office/powerpoint/2010/main" val="3822645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CF2E716-41CF-5151-9D70-62F69C537E90}"/>
              </a:ext>
            </a:extLst>
          </p:cNvPr>
          <p:cNvSpPr/>
          <p:nvPr/>
        </p:nvSpPr>
        <p:spPr>
          <a:xfrm rot="-1204608">
            <a:off x="10205931" y="-127296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8" name="Freeform 2">
            <a:extLst>
              <a:ext uri="{FF2B5EF4-FFF2-40B4-BE49-F238E27FC236}">
                <a16:creationId xmlns:a16="http://schemas.microsoft.com/office/drawing/2014/main" id="{23CE729E-5FE6-41B9-D81C-F7DDAFEF7D18}"/>
              </a:ext>
            </a:extLst>
          </p:cNvPr>
          <p:cNvSpPr/>
          <p:nvPr/>
        </p:nvSpPr>
        <p:spPr>
          <a:xfrm rot="-1204608">
            <a:off x="10663131" y="8463578"/>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9" name="Title 1">
            <a:extLst>
              <a:ext uri="{FF2B5EF4-FFF2-40B4-BE49-F238E27FC236}">
                <a16:creationId xmlns:a16="http://schemas.microsoft.com/office/drawing/2014/main" id="{23CFFA1B-6F64-5F2F-C8B4-FCB86F621E24}"/>
              </a:ext>
            </a:extLst>
          </p:cNvPr>
          <p:cNvSpPr txBox="1"/>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Experimental Results (RQ2)​ </a:t>
            </a:r>
            <a:endParaRPr lang="en-CA" dirty="0"/>
          </a:p>
        </p:txBody>
      </p:sp>
      <p:sp>
        <p:nvSpPr>
          <p:cNvPr id="10" name="AutoShape 5">
            <a:extLst>
              <a:ext uri="{FF2B5EF4-FFF2-40B4-BE49-F238E27FC236}">
                <a16:creationId xmlns:a16="http://schemas.microsoft.com/office/drawing/2014/main" id="{238CEB8D-4AA6-B6A3-B46C-6090F99F46B1}"/>
              </a:ext>
            </a:extLst>
          </p:cNvPr>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sp>
        <p:nvSpPr>
          <p:cNvPr id="11" name="Freeform 10">
            <a:extLst>
              <a:ext uri="{FF2B5EF4-FFF2-40B4-BE49-F238E27FC236}">
                <a16:creationId xmlns:a16="http://schemas.microsoft.com/office/drawing/2014/main" id="{14B1EDB2-EEC1-966D-8CB3-B0DDFC7E3010}"/>
              </a:ext>
            </a:extLst>
          </p:cNvPr>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12" name="Freeform 4">
            <a:extLst>
              <a:ext uri="{FF2B5EF4-FFF2-40B4-BE49-F238E27FC236}">
                <a16:creationId xmlns:a16="http://schemas.microsoft.com/office/drawing/2014/main" id="{B691D321-1795-DA00-B582-C24B1D3F61D2}"/>
              </a:ext>
            </a:extLst>
          </p:cNvPr>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14" name="Content Placeholder 2">
            <a:extLst>
              <a:ext uri="{FF2B5EF4-FFF2-40B4-BE49-F238E27FC236}">
                <a16:creationId xmlns:a16="http://schemas.microsoft.com/office/drawing/2014/main" id="{92BD1B95-63A6-8239-AE8B-F87A45585CC1}"/>
              </a:ext>
            </a:extLst>
          </p:cNvPr>
          <p:cNvSpPr>
            <a:spLocks/>
          </p:cNvSpPr>
          <p:nvPr/>
        </p:nvSpPr>
        <p:spPr>
          <a:xfrm>
            <a:off x="752628" y="2235340"/>
            <a:ext cx="16925772" cy="7435755"/>
          </a:xfrm>
          <a:prstGeom prst="rect">
            <a:avLst/>
          </a:prstGeom>
        </p:spPr>
        <p:txBody>
          <a:bodyPr>
            <a:normAutofit/>
          </a:bodyPr>
          <a:lstStyle/>
          <a:p>
            <a:pPr lvl="2" defTabSz="713232">
              <a:lnSpc>
                <a:spcPct val="90000"/>
              </a:lnSpc>
              <a:spcAft>
                <a:spcPts val="600"/>
              </a:spcAft>
            </a:pPr>
            <a:r>
              <a:rPr lang="en-CA" sz="2800" b="1" i="0" u="none" strike="noStrike" dirty="0">
                <a:effectLst/>
              </a:rPr>
              <a:t>RQ2: </a:t>
            </a:r>
            <a:r>
              <a:rPr lang="en-CA" sz="2800" b="0" i="0" u="none" strike="noStrike" dirty="0">
                <a:effectLst/>
              </a:rPr>
              <a:t>How do the time-windows encoding module, edge-enhanced encoding module, and dual attention decoder contribute to improving solution quality for the HEVRPTW?</a:t>
            </a:r>
            <a:endParaRPr lang="en-CA" sz="2800" dirty="0"/>
          </a:p>
          <a:p>
            <a:pPr lvl="2" defTabSz="713232">
              <a:lnSpc>
                <a:spcPct val="90000"/>
              </a:lnSpc>
              <a:spcAft>
                <a:spcPts val="600"/>
              </a:spcAft>
            </a:pPr>
            <a:endParaRPr lang="en-CA" sz="2800" b="0" i="0" u="none" strike="noStrike" dirty="0">
              <a:effectLst/>
            </a:endParaRPr>
          </a:p>
          <a:p>
            <a:pPr marL="1371600" lvl="2" indent="-457200" defTabSz="713232">
              <a:lnSpc>
                <a:spcPct val="90000"/>
              </a:lnSpc>
              <a:spcAft>
                <a:spcPts val="600"/>
              </a:spcAft>
              <a:buFont typeface="Wingdings" pitchFamily="2" charset="2"/>
              <a:buChar char="§"/>
            </a:pPr>
            <a:endParaRPr lang="en-CA" sz="2800" b="0" i="0" u="none" strike="noStrike" dirty="0">
              <a:effectLst/>
            </a:endParaRPr>
          </a:p>
          <a:p>
            <a:pPr lvl="2" defTabSz="713232">
              <a:lnSpc>
                <a:spcPct val="90000"/>
              </a:lnSpc>
              <a:spcAft>
                <a:spcPts val="600"/>
              </a:spcAft>
            </a:pPr>
            <a:endParaRPr lang="en-CA" sz="2800" b="0" i="0" u="none" strike="noStrike" dirty="0">
              <a:effectLst/>
            </a:endParaRPr>
          </a:p>
        </p:txBody>
      </p:sp>
      <p:graphicFrame>
        <p:nvGraphicFramePr>
          <p:cNvPr id="5" name="Table 4">
            <a:extLst>
              <a:ext uri="{FF2B5EF4-FFF2-40B4-BE49-F238E27FC236}">
                <a16:creationId xmlns:a16="http://schemas.microsoft.com/office/drawing/2014/main" id="{B73199F6-B7E1-6F08-4A8D-3943A85998B5}"/>
              </a:ext>
            </a:extLst>
          </p:cNvPr>
          <p:cNvGraphicFramePr>
            <a:graphicFrameLocks noGrp="1"/>
          </p:cNvGraphicFramePr>
          <p:nvPr>
            <p:extLst>
              <p:ext uri="{D42A27DB-BD31-4B8C-83A1-F6EECF244321}">
                <p14:modId xmlns:p14="http://schemas.microsoft.com/office/powerpoint/2010/main" val="338033073"/>
              </p:ext>
            </p:extLst>
          </p:nvPr>
        </p:nvGraphicFramePr>
        <p:xfrm>
          <a:off x="2705100" y="4527645"/>
          <a:ext cx="12877799" cy="31089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0000"/>
                    </a:ext>
                  </a:extLst>
                </a:gridCol>
                <a:gridCol w="1562100">
                  <a:extLst>
                    <a:ext uri="{9D8B030D-6E8A-4147-A177-3AD203B41FA5}">
                      <a16:colId xmlns:a16="http://schemas.microsoft.com/office/drawing/2014/main" val="20001"/>
                    </a:ext>
                  </a:extLst>
                </a:gridCol>
                <a:gridCol w="1562100">
                  <a:extLst>
                    <a:ext uri="{9D8B030D-6E8A-4147-A177-3AD203B41FA5}">
                      <a16:colId xmlns:a16="http://schemas.microsoft.com/office/drawing/2014/main" val="20002"/>
                    </a:ext>
                  </a:extLst>
                </a:gridCol>
                <a:gridCol w="1562100">
                  <a:extLst>
                    <a:ext uri="{9D8B030D-6E8A-4147-A177-3AD203B41FA5}">
                      <a16:colId xmlns:a16="http://schemas.microsoft.com/office/drawing/2014/main" val="20003"/>
                    </a:ext>
                  </a:extLst>
                </a:gridCol>
                <a:gridCol w="1562100">
                  <a:extLst>
                    <a:ext uri="{9D8B030D-6E8A-4147-A177-3AD203B41FA5}">
                      <a16:colId xmlns:a16="http://schemas.microsoft.com/office/drawing/2014/main" val="20004"/>
                    </a:ext>
                  </a:extLst>
                </a:gridCol>
                <a:gridCol w="1562100">
                  <a:extLst>
                    <a:ext uri="{9D8B030D-6E8A-4147-A177-3AD203B41FA5}">
                      <a16:colId xmlns:a16="http://schemas.microsoft.com/office/drawing/2014/main" val="20005"/>
                    </a:ext>
                  </a:extLst>
                </a:gridCol>
                <a:gridCol w="1562100">
                  <a:extLst>
                    <a:ext uri="{9D8B030D-6E8A-4147-A177-3AD203B41FA5}">
                      <a16:colId xmlns:a16="http://schemas.microsoft.com/office/drawing/2014/main" val="20006"/>
                    </a:ext>
                  </a:extLst>
                </a:gridCol>
              </a:tblGrid>
              <a:tr h="49875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800" dirty="0"/>
                        <a:t>Problem Sizes</a:t>
                      </a: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HFEVRPTW -20</a:t>
                      </a:r>
                    </a:p>
                  </a:txBody>
                  <a:tcPr/>
                </a:tc>
                <a:tc hMerge="1">
                  <a:txBody>
                    <a:bodyPr/>
                    <a:lstStyle/>
                    <a:p>
                      <a:pPr algn="ctr"/>
                      <a:endParaRPr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HFEVRPTW -50</a:t>
                      </a:r>
                    </a:p>
                  </a:txBody>
                  <a:tcPr/>
                </a:tc>
                <a:tc hMerge="1">
                  <a:txBody>
                    <a:bodyPr/>
                    <a:lstStyle/>
                    <a:p>
                      <a:pPr algn="ctr"/>
                      <a:endParaRPr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HFEVRPTW -100</a:t>
                      </a:r>
                    </a:p>
                  </a:txBody>
                  <a:tcPr/>
                </a:tc>
                <a:tc hMerge="1">
                  <a:txBody>
                    <a:bodyPr/>
                    <a:lstStyle/>
                    <a:p>
                      <a:pPr algn="ctr"/>
                      <a:endParaRPr dirty="0"/>
                    </a:p>
                  </a:txBody>
                  <a:tcPr/>
                </a:tc>
                <a:extLst>
                  <a:ext uri="{0D108BD9-81ED-4DB2-BD59-A6C34878D82A}">
                    <a16:rowId xmlns:a16="http://schemas.microsoft.com/office/drawing/2014/main" val="240499389"/>
                  </a:ext>
                </a:extLst>
              </a:tr>
              <a:tr h="433664">
                <a:tc>
                  <a:txBody>
                    <a:bodyPr/>
                    <a:lstStyle/>
                    <a:p>
                      <a:pPr algn="ctr"/>
                      <a:r>
                        <a:rPr sz="2800" dirty="0"/>
                        <a:t>Model</a:t>
                      </a:r>
                    </a:p>
                  </a:txBody>
                  <a:tcPr>
                    <a:solidFill>
                      <a:schemeClr val="accent4">
                        <a:lumMod val="60000"/>
                        <a:lumOff val="40000"/>
                      </a:schemeClr>
                    </a:solidFill>
                  </a:tcPr>
                </a:tc>
                <a:tc>
                  <a:txBody>
                    <a:bodyPr/>
                    <a:lstStyle/>
                    <a:p>
                      <a:pPr algn="ctr"/>
                      <a:r>
                        <a:rPr sz="2800" dirty="0"/>
                        <a:t>Cost </a:t>
                      </a:r>
                    </a:p>
                  </a:txBody>
                  <a:tcPr>
                    <a:solidFill>
                      <a:srgbClr val="00B0F0"/>
                    </a:solidFill>
                  </a:tcPr>
                </a:tc>
                <a:tc>
                  <a:txBody>
                    <a:bodyPr/>
                    <a:lstStyle/>
                    <a:p>
                      <a:pPr algn="ctr"/>
                      <a:r>
                        <a:rPr sz="2800" dirty="0"/>
                        <a:t>Time</a:t>
                      </a:r>
                    </a:p>
                  </a:txBody>
                  <a:tcPr>
                    <a:solidFill>
                      <a:srgbClr val="00B0F0"/>
                    </a:solidFill>
                  </a:tcPr>
                </a:tc>
                <a:tc>
                  <a:txBody>
                    <a:bodyPr/>
                    <a:lstStyle/>
                    <a:p>
                      <a:pPr algn="ctr"/>
                      <a:r>
                        <a:rPr sz="2800" dirty="0"/>
                        <a:t>Cost</a:t>
                      </a:r>
                    </a:p>
                  </a:txBody>
                  <a:tcPr>
                    <a:solidFill>
                      <a:srgbClr val="00B0F0"/>
                    </a:solidFill>
                  </a:tcPr>
                </a:tc>
                <a:tc>
                  <a:txBody>
                    <a:bodyPr/>
                    <a:lstStyle/>
                    <a:p>
                      <a:pPr algn="ctr"/>
                      <a:r>
                        <a:rPr sz="2800" dirty="0"/>
                        <a:t>Time</a:t>
                      </a:r>
                    </a:p>
                  </a:txBody>
                  <a:tcPr>
                    <a:solidFill>
                      <a:srgbClr val="00B0F0"/>
                    </a:solidFill>
                  </a:tcPr>
                </a:tc>
                <a:tc>
                  <a:txBody>
                    <a:bodyPr/>
                    <a:lstStyle/>
                    <a:p>
                      <a:pPr algn="ctr"/>
                      <a:r>
                        <a:rPr sz="2800" dirty="0"/>
                        <a:t>Cost</a:t>
                      </a:r>
                    </a:p>
                  </a:txBody>
                  <a:tcPr>
                    <a:solidFill>
                      <a:srgbClr val="00B0F0"/>
                    </a:solidFill>
                  </a:tcPr>
                </a:tc>
                <a:tc>
                  <a:txBody>
                    <a:bodyPr/>
                    <a:lstStyle/>
                    <a:p>
                      <a:pPr algn="ctr"/>
                      <a:r>
                        <a:rPr sz="2800" dirty="0"/>
                        <a:t>Time</a:t>
                      </a:r>
                    </a:p>
                  </a:txBody>
                  <a:tcPr>
                    <a:solidFill>
                      <a:srgbClr val="00B0F0"/>
                    </a:solidFill>
                  </a:tcPr>
                </a:tc>
                <a:extLst>
                  <a:ext uri="{0D108BD9-81ED-4DB2-BD59-A6C34878D82A}">
                    <a16:rowId xmlns:a16="http://schemas.microsoft.com/office/drawing/2014/main" val="10000"/>
                  </a:ext>
                </a:extLst>
              </a:tr>
              <a:tr h="498759">
                <a:tc>
                  <a:txBody>
                    <a:bodyPr/>
                    <a:lstStyle/>
                    <a:p>
                      <a:pPr algn="ctr"/>
                      <a:r>
                        <a:rPr sz="2800" dirty="0"/>
                        <a:t>Edge-DIRECT w/o EE</a:t>
                      </a:r>
                    </a:p>
                  </a:txBody>
                  <a:tcPr>
                    <a:solidFill>
                      <a:schemeClr val="accent4">
                        <a:lumMod val="60000"/>
                        <a:lumOff val="40000"/>
                      </a:schemeClr>
                    </a:solidFill>
                  </a:tcPr>
                </a:tc>
                <a:tc>
                  <a:txBody>
                    <a:bodyPr/>
                    <a:lstStyle/>
                    <a:p>
                      <a:pPr algn="ctr"/>
                      <a:r>
                        <a:rPr sz="2800" dirty="0"/>
                        <a:t>718.4</a:t>
                      </a:r>
                    </a:p>
                  </a:txBody>
                  <a:tcPr/>
                </a:tc>
                <a:tc>
                  <a:txBody>
                    <a:bodyPr/>
                    <a:lstStyle/>
                    <a:p>
                      <a:pPr algn="ctr"/>
                      <a:r>
                        <a:rPr sz="2800" dirty="0"/>
                        <a:t>1.29 s</a:t>
                      </a:r>
                    </a:p>
                  </a:txBody>
                  <a:tcPr/>
                </a:tc>
                <a:tc>
                  <a:txBody>
                    <a:bodyPr/>
                    <a:lstStyle/>
                    <a:p>
                      <a:pPr algn="ctr"/>
                      <a:r>
                        <a:rPr sz="2800"/>
                        <a:t>1385.5</a:t>
                      </a:r>
                    </a:p>
                  </a:txBody>
                  <a:tcPr/>
                </a:tc>
                <a:tc>
                  <a:txBody>
                    <a:bodyPr/>
                    <a:lstStyle/>
                    <a:p>
                      <a:pPr algn="ctr"/>
                      <a:r>
                        <a:rPr sz="2800"/>
                        <a:t>3.64 s</a:t>
                      </a:r>
                    </a:p>
                  </a:txBody>
                  <a:tcPr/>
                </a:tc>
                <a:tc>
                  <a:txBody>
                    <a:bodyPr/>
                    <a:lstStyle/>
                    <a:p>
                      <a:pPr algn="ctr"/>
                      <a:r>
                        <a:rPr sz="2800"/>
                        <a:t>3485.3</a:t>
                      </a:r>
                    </a:p>
                  </a:txBody>
                  <a:tcPr/>
                </a:tc>
                <a:tc>
                  <a:txBody>
                    <a:bodyPr/>
                    <a:lstStyle/>
                    <a:p>
                      <a:pPr algn="ctr"/>
                      <a:r>
                        <a:rPr sz="2800" dirty="0"/>
                        <a:t>9.31 s</a:t>
                      </a:r>
                    </a:p>
                  </a:txBody>
                  <a:tcPr/>
                </a:tc>
                <a:extLst>
                  <a:ext uri="{0D108BD9-81ED-4DB2-BD59-A6C34878D82A}">
                    <a16:rowId xmlns:a16="http://schemas.microsoft.com/office/drawing/2014/main" val="10001"/>
                  </a:ext>
                </a:extLst>
              </a:tr>
              <a:tr h="498759">
                <a:tc>
                  <a:txBody>
                    <a:bodyPr/>
                    <a:lstStyle/>
                    <a:p>
                      <a:pPr algn="ctr"/>
                      <a:r>
                        <a:rPr sz="2800" dirty="0"/>
                        <a:t>Edge-DIRECT w/o TWE</a:t>
                      </a:r>
                    </a:p>
                  </a:txBody>
                  <a:tcPr>
                    <a:solidFill>
                      <a:schemeClr val="accent4">
                        <a:lumMod val="60000"/>
                        <a:lumOff val="40000"/>
                      </a:schemeClr>
                    </a:solidFill>
                  </a:tcPr>
                </a:tc>
                <a:tc>
                  <a:txBody>
                    <a:bodyPr/>
                    <a:lstStyle/>
                    <a:p>
                      <a:pPr algn="ctr"/>
                      <a:r>
                        <a:rPr sz="2800" dirty="0"/>
                        <a:t>742.1</a:t>
                      </a:r>
                    </a:p>
                  </a:txBody>
                  <a:tcPr/>
                </a:tc>
                <a:tc>
                  <a:txBody>
                    <a:bodyPr/>
                    <a:lstStyle/>
                    <a:p>
                      <a:pPr algn="ctr"/>
                      <a:r>
                        <a:rPr sz="2800" dirty="0"/>
                        <a:t>1.03 s</a:t>
                      </a:r>
                    </a:p>
                  </a:txBody>
                  <a:tcPr/>
                </a:tc>
                <a:tc>
                  <a:txBody>
                    <a:bodyPr/>
                    <a:lstStyle/>
                    <a:p>
                      <a:pPr algn="ctr"/>
                      <a:r>
                        <a:rPr sz="2800" dirty="0"/>
                        <a:t>1449.3</a:t>
                      </a:r>
                    </a:p>
                  </a:txBody>
                  <a:tcPr/>
                </a:tc>
                <a:tc>
                  <a:txBody>
                    <a:bodyPr/>
                    <a:lstStyle/>
                    <a:p>
                      <a:pPr algn="ctr"/>
                      <a:r>
                        <a:rPr sz="2800" dirty="0"/>
                        <a:t>3.08 s</a:t>
                      </a:r>
                    </a:p>
                  </a:txBody>
                  <a:tcPr/>
                </a:tc>
                <a:tc>
                  <a:txBody>
                    <a:bodyPr/>
                    <a:lstStyle/>
                    <a:p>
                      <a:pPr algn="ctr"/>
                      <a:r>
                        <a:rPr sz="2800"/>
                        <a:t>3278.7</a:t>
                      </a:r>
                    </a:p>
                  </a:txBody>
                  <a:tcPr/>
                </a:tc>
                <a:tc>
                  <a:txBody>
                    <a:bodyPr/>
                    <a:lstStyle/>
                    <a:p>
                      <a:pPr algn="ctr"/>
                      <a:r>
                        <a:rPr sz="2800"/>
                        <a:t>7.73 s</a:t>
                      </a:r>
                    </a:p>
                  </a:txBody>
                  <a:tcPr/>
                </a:tc>
                <a:extLst>
                  <a:ext uri="{0D108BD9-81ED-4DB2-BD59-A6C34878D82A}">
                    <a16:rowId xmlns:a16="http://schemas.microsoft.com/office/drawing/2014/main" val="10002"/>
                  </a:ext>
                </a:extLst>
              </a:tr>
              <a:tr h="498759">
                <a:tc>
                  <a:txBody>
                    <a:bodyPr/>
                    <a:lstStyle/>
                    <a:p>
                      <a:pPr algn="ctr"/>
                      <a:r>
                        <a:rPr sz="2800" dirty="0"/>
                        <a:t>Edge-DIRECT w/o HD</a:t>
                      </a:r>
                    </a:p>
                  </a:txBody>
                  <a:tcPr>
                    <a:solidFill>
                      <a:schemeClr val="accent4">
                        <a:lumMod val="60000"/>
                        <a:lumOff val="40000"/>
                      </a:schemeClr>
                    </a:solidFill>
                  </a:tcPr>
                </a:tc>
                <a:tc>
                  <a:txBody>
                    <a:bodyPr/>
                    <a:lstStyle/>
                    <a:p>
                      <a:pPr algn="ctr"/>
                      <a:r>
                        <a:rPr sz="2800" dirty="0"/>
                        <a:t>738.5</a:t>
                      </a:r>
                    </a:p>
                  </a:txBody>
                  <a:tcPr/>
                </a:tc>
                <a:tc>
                  <a:txBody>
                    <a:bodyPr/>
                    <a:lstStyle/>
                    <a:p>
                      <a:pPr algn="ctr"/>
                      <a:r>
                        <a:rPr sz="2800"/>
                        <a:t>1.13 s</a:t>
                      </a:r>
                    </a:p>
                  </a:txBody>
                  <a:tcPr/>
                </a:tc>
                <a:tc>
                  <a:txBody>
                    <a:bodyPr/>
                    <a:lstStyle/>
                    <a:p>
                      <a:pPr algn="ctr"/>
                      <a:r>
                        <a:rPr sz="2800" dirty="0"/>
                        <a:t>1445.5</a:t>
                      </a:r>
                    </a:p>
                  </a:txBody>
                  <a:tcPr/>
                </a:tc>
                <a:tc>
                  <a:txBody>
                    <a:bodyPr/>
                    <a:lstStyle/>
                    <a:p>
                      <a:pPr algn="ctr"/>
                      <a:r>
                        <a:rPr sz="2800" dirty="0"/>
                        <a:t>3.22 s</a:t>
                      </a:r>
                    </a:p>
                  </a:txBody>
                  <a:tcPr/>
                </a:tc>
                <a:tc>
                  <a:txBody>
                    <a:bodyPr/>
                    <a:lstStyle/>
                    <a:p>
                      <a:pPr algn="ctr"/>
                      <a:r>
                        <a:rPr sz="2800" dirty="0"/>
                        <a:t>3296.7</a:t>
                      </a:r>
                    </a:p>
                  </a:txBody>
                  <a:tcPr/>
                </a:tc>
                <a:tc>
                  <a:txBody>
                    <a:bodyPr/>
                    <a:lstStyle/>
                    <a:p>
                      <a:pPr algn="ctr"/>
                      <a:r>
                        <a:rPr sz="2800"/>
                        <a:t>8.02 s</a:t>
                      </a:r>
                    </a:p>
                  </a:txBody>
                  <a:tcPr/>
                </a:tc>
                <a:extLst>
                  <a:ext uri="{0D108BD9-81ED-4DB2-BD59-A6C34878D82A}">
                    <a16:rowId xmlns:a16="http://schemas.microsoft.com/office/drawing/2014/main" val="10003"/>
                  </a:ext>
                </a:extLst>
              </a:tr>
              <a:tr h="498759">
                <a:tc>
                  <a:txBody>
                    <a:bodyPr/>
                    <a:lstStyle/>
                    <a:p>
                      <a:pPr algn="ctr"/>
                      <a:r>
                        <a:rPr sz="2800" dirty="0"/>
                        <a:t>Edge-DIRECT</a:t>
                      </a:r>
                    </a:p>
                  </a:txBody>
                  <a:tcPr>
                    <a:solidFill>
                      <a:schemeClr val="accent4">
                        <a:lumMod val="60000"/>
                        <a:lumOff val="40000"/>
                      </a:schemeClr>
                    </a:solidFill>
                  </a:tcPr>
                </a:tc>
                <a:tc>
                  <a:txBody>
                    <a:bodyPr/>
                    <a:lstStyle/>
                    <a:p>
                      <a:pPr algn="ctr"/>
                      <a:r>
                        <a:rPr sz="2800"/>
                        <a:t>704.2</a:t>
                      </a:r>
                    </a:p>
                  </a:txBody>
                  <a:tcPr/>
                </a:tc>
                <a:tc>
                  <a:txBody>
                    <a:bodyPr/>
                    <a:lstStyle/>
                    <a:p>
                      <a:pPr algn="ctr"/>
                      <a:r>
                        <a:rPr sz="2800"/>
                        <a:t>1.51 s</a:t>
                      </a:r>
                    </a:p>
                  </a:txBody>
                  <a:tcPr/>
                </a:tc>
                <a:tc>
                  <a:txBody>
                    <a:bodyPr/>
                    <a:lstStyle/>
                    <a:p>
                      <a:pPr algn="ctr"/>
                      <a:r>
                        <a:rPr sz="2800"/>
                        <a:t>1441.4</a:t>
                      </a:r>
                    </a:p>
                  </a:txBody>
                  <a:tcPr/>
                </a:tc>
                <a:tc>
                  <a:txBody>
                    <a:bodyPr/>
                    <a:lstStyle/>
                    <a:p>
                      <a:pPr algn="ctr"/>
                      <a:r>
                        <a:rPr sz="2800"/>
                        <a:t>4.34 s</a:t>
                      </a:r>
                    </a:p>
                  </a:txBody>
                  <a:tcPr/>
                </a:tc>
                <a:tc>
                  <a:txBody>
                    <a:bodyPr/>
                    <a:lstStyle/>
                    <a:p>
                      <a:pPr algn="ctr"/>
                      <a:r>
                        <a:rPr sz="2800" dirty="0"/>
                        <a:t>3113.6</a:t>
                      </a:r>
                    </a:p>
                  </a:txBody>
                  <a:tcPr/>
                </a:tc>
                <a:tc>
                  <a:txBody>
                    <a:bodyPr/>
                    <a:lstStyle/>
                    <a:p>
                      <a:pPr algn="ctr"/>
                      <a:r>
                        <a:rPr sz="2800" dirty="0"/>
                        <a:t>11.10 s</a:t>
                      </a:r>
                    </a:p>
                  </a:txBody>
                  <a:tcPr/>
                </a:tc>
                <a:extLst>
                  <a:ext uri="{0D108BD9-81ED-4DB2-BD59-A6C34878D82A}">
                    <a16:rowId xmlns:a16="http://schemas.microsoft.com/office/drawing/2014/main" val="10004"/>
                  </a:ext>
                </a:extLst>
              </a:tr>
            </a:tbl>
          </a:graphicData>
        </a:graphic>
      </p:graphicFrame>
      <p:sp>
        <p:nvSpPr>
          <p:cNvPr id="15" name="Slide Number Placeholder 14">
            <a:extLst>
              <a:ext uri="{FF2B5EF4-FFF2-40B4-BE49-F238E27FC236}">
                <a16:creationId xmlns:a16="http://schemas.microsoft.com/office/drawing/2014/main" id="{FF19FF09-ED27-3E06-24A1-05B4AE8A2AF4}"/>
              </a:ext>
            </a:extLst>
          </p:cNvPr>
          <p:cNvSpPr>
            <a:spLocks noGrp="1"/>
          </p:cNvSpPr>
          <p:nvPr>
            <p:ph type="sldNum" sz="quarter" idx="12"/>
          </p:nvPr>
        </p:nvSpPr>
        <p:spPr/>
        <p:txBody>
          <a:bodyPr/>
          <a:lstStyle/>
          <a:p>
            <a:fld id="{B6F15528-21DE-4FAA-801E-634DDDAF4B2B}" type="slidenum">
              <a:rPr lang="en-US" smtClean="0"/>
              <a:pPr/>
              <a:t>15</a:t>
            </a:fld>
            <a:r>
              <a:rPr lang="en-US"/>
              <a:t> of 19</a:t>
            </a:r>
            <a:endParaRPr lang="en-US" dirty="0"/>
          </a:p>
        </p:txBody>
      </p:sp>
    </p:spTree>
    <p:extLst>
      <p:ext uri="{BB962C8B-B14F-4D97-AF65-F5344CB8AC3E}">
        <p14:creationId xmlns:p14="http://schemas.microsoft.com/office/powerpoint/2010/main" val="1528725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CF2E716-41CF-5151-9D70-62F69C537E90}"/>
              </a:ext>
            </a:extLst>
          </p:cNvPr>
          <p:cNvSpPr/>
          <p:nvPr/>
        </p:nvSpPr>
        <p:spPr>
          <a:xfrm rot="-1204608">
            <a:off x="10205931" y="-127296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8" name="Freeform 2">
            <a:extLst>
              <a:ext uri="{FF2B5EF4-FFF2-40B4-BE49-F238E27FC236}">
                <a16:creationId xmlns:a16="http://schemas.microsoft.com/office/drawing/2014/main" id="{23CE729E-5FE6-41B9-D81C-F7DDAFEF7D18}"/>
              </a:ext>
            </a:extLst>
          </p:cNvPr>
          <p:cNvSpPr/>
          <p:nvPr/>
        </p:nvSpPr>
        <p:spPr>
          <a:xfrm rot="-1204608">
            <a:off x="10663131" y="8463578"/>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9" name="Title 1">
            <a:extLst>
              <a:ext uri="{FF2B5EF4-FFF2-40B4-BE49-F238E27FC236}">
                <a16:creationId xmlns:a16="http://schemas.microsoft.com/office/drawing/2014/main" id="{23CFFA1B-6F64-5F2F-C8B4-FCB86F621E24}"/>
              </a:ext>
            </a:extLst>
          </p:cNvPr>
          <p:cNvSpPr txBox="1"/>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Experimental Results (RQ3)​ </a:t>
            </a:r>
            <a:endParaRPr lang="en-CA" dirty="0"/>
          </a:p>
        </p:txBody>
      </p:sp>
      <p:sp>
        <p:nvSpPr>
          <p:cNvPr id="10" name="AutoShape 5">
            <a:extLst>
              <a:ext uri="{FF2B5EF4-FFF2-40B4-BE49-F238E27FC236}">
                <a16:creationId xmlns:a16="http://schemas.microsoft.com/office/drawing/2014/main" id="{238CEB8D-4AA6-B6A3-B46C-6090F99F46B1}"/>
              </a:ext>
            </a:extLst>
          </p:cNvPr>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sp>
        <p:nvSpPr>
          <p:cNvPr id="11" name="Freeform 10">
            <a:extLst>
              <a:ext uri="{FF2B5EF4-FFF2-40B4-BE49-F238E27FC236}">
                <a16:creationId xmlns:a16="http://schemas.microsoft.com/office/drawing/2014/main" id="{14B1EDB2-EEC1-966D-8CB3-B0DDFC7E3010}"/>
              </a:ext>
            </a:extLst>
          </p:cNvPr>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12" name="Freeform 4">
            <a:extLst>
              <a:ext uri="{FF2B5EF4-FFF2-40B4-BE49-F238E27FC236}">
                <a16:creationId xmlns:a16="http://schemas.microsoft.com/office/drawing/2014/main" id="{B691D321-1795-DA00-B582-C24B1D3F61D2}"/>
              </a:ext>
            </a:extLst>
          </p:cNvPr>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3" name="Content Placeholder 2">
            <a:extLst>
              <a:ext uri="{FF2B5EF4-FFF2-40B4-BE49-F238E27FC236}">
                <a16:creationId xmlns:a16="http://schemas.microsoft.com/office/drawing/2014/main" id="{CEC8F808-3CB7-7830-E699-8D49E79EE633}"/>
              </a:ext>
            </a:extLst>
          </p:cNvPr>
          <p:cNvSpPr>
            <a:spLocks/>
          </p:cNvSpPr>
          <p:nvPr/>
        </p:nvSpPr>
        <p:spPr>
          <a:xfrm>
            <a:off x="752628" y="2235340"/>
            <a:ext cx="16925772" cy="7435755"/>
          </a:xfrm>
          <a:prstGeom prst="rect">
            <a:avLst/>
          </a:prstGeom>
        </p:spPr>
        <p:txBody>
          <a:bodyPr>
            <a:normAutofit/>
          </a:bodyPr>
          <a:lstStyle/>
          <a:p>
            <a:pPr lvl="2" defTabSz="713232">
              <a:lnSpc>
                <a:spcPct val="90000"/>
              </a:lnSpc>
              <a:spcAft>
                <a:spcPts val="600"/>
              </a:spcAft>
            </a:pPr>
            <a:r>
              <a:rPr lang="en-CA" sz="2800" b="1" i="0" u="none" strike="noStrike" dirty="0">
                <a:effectLst/>
              </a:rPr>
              <a:t>RQ3: </a:t>
            </a:r>
            <a:r>
              <a:rPr lang="en-CA" sz="2800" b="0" i="0" u="none" strike="noStrike" dirty="0">
                <a:effectLst/>
              </a:rPr>
              <a:t>How do varying ratios of the number of charging stations to the number of customers impact the results?</a:t>
            </a:r>
          </a:p>
          <a:p>
            <a:pPr lvl="2" defTabSz="713232">
              <a:lnSpc>
                <a:spcPct val="90000"/>
              </a:lnSpc>
              <a:spcAft>
                <a:spcPts val="600"/>
              </a:spcAft>
            </a:pPr>
            <a:endParaRPr lang="en-CA" sz="2800" dirty="0"/>
          </a:p>
          <a:p>
            <a:pPr lvl="2" defTabSz="713232">
              <a:lnSpc>
                <a:spcPct val="90000"/>
              </a:lnSpc>
              <a:spcAft>
                <a:spcPts val="600"/>
              </a:spcAft>
            </a:pPr>
            <a:endParaRPr lang="en-CA" sz="2800" b="0" i="0" u="none" strike="noStrike" dirty="0">
              <a:effectLst/>
            </a:endParaRPr>
          </a:p>
          <a:p>
            <a:pPr marL="1371600" lvl="2" indent="-457200" defTabSz="713232">
              <a:lnSpc>
                <a:spcPct val="90000"/>
              </a:lnSpc>
              <a:spcAft>
                <a:spcPts val="600"/>
              </a:spcAft>
              <a:buFont typeface="Wingdings" pitchFamily="2" charset="2"/>
              <a:buChar char="§"/>
            </a:pPr>
            <a:endParaRPr lang="en-CA" sz="2800" b="0" i="0" u="none" strike="noStrike" dirty="0">
              <a:effectLst/>
            </a:endParaRPr>
          </a:p>
          <a:p>
            <a:pPr lvl="2" defTabSz="713232">
              <a:lnSpc>
                <a:spcPct val="90000"/>
              </a:lnSpc>
              <a:spcAft>
                <a:spcPts val="600"/>
              </a:spcAft>
            </a:pPr>
            <a:endParaRPr lang="en-CA" sz="2800" b="0" i="0" u="none" strike="noStrike" dirty="0">
              <a:effectLst/>
            </a:endParaRPr>
          </a:p>
        </p:txBody>
      </p:sp>
      <p:graphicFrame>
        <p:nvGraphicFramePr>
          <p:cNvPr id="7" name="Table 6">
            <a:extLst>
              <a:ext uri="{FF2B5EF4-FFF2-40B4-BE49-F238E27FC236}">
                <a16:creationId xmlns:a16="http://schemas.microsoft.com/office/drawing/2014/main" id="{D4DD96BD-BCF2-D43A-E9FE-25529E4240A8}"/>
              </a:ext>
            </a:extLst>
          </p:cNvPr>
          <p:cNvGraphicFramePr>
            <a:graphicFrameLocks noGrp="1"/>
          </p:cNvGraphicFramePr>
          <p:nvPr>
            <p:extLst>
              <p:ext uri="{D42A27DB-BD31-4B8C-83A1-F6EECF244321}">
                <p14:modId xmlns:p14="http://schemas.microsoft.com/office/powerpoint/2010/main" val="560622658"/>
              </p:ext>
            </p:extLst>
          </p:nvPr>
        </p:nvGraphicFramePr>
        <p:xfrm>
          <a:off x="1752600" y="5013599"/>
          <a:ext cx="14782800" cy="2499360"/>
        </p:xfrm>
        <a:graphic>
          <a:graphicData uri="http://schemas.openxmlformats.org/drawingml/2006/table">
            <a:tbl>
              <a:tblPr firstRow="1" bandRow="1">
                <a:tableStyleId>{5C22544A-7EE6-4342-B048-85BDC9FD1C3A}</a:tableStyleId>
              </a:tblPr>
              <a:tblGrid>
                <a:gridCol w="2362200">
                  <a:extLst>
                    <a:ext uri="{9D8B030D-6E8A-4147-A177-3AD203B41FA5}">
                      <a16:colId xmlns:a16="http://schemas.microsoft.com/office/drawing/2014/main" val="20000"/>
                    </a:ext>
                  </a:extLst>
                </a:gridCol>
                <a:gridCol w="1552575">
                  <a:extLst>
                    <a:ext uri="{9D8B030D-6E8A-4147-A177-3AD203B41FA5}">
                      <a16:colId xmlns:a16="http://schemas.microsoft.com/office/drawing/2014/main" val="20001"/>
                    </a:ext>
                  </a:extLst>
                </a:gridCol>
                <a:gridCol w="1552575">
                  <a:extLst>
                    <a:ext uri="{9D8B030D-6E8A-4147-A177-3AD203B41FA5}">
                      <a16:colId xmlns:a16="http://schemas.microsoft.com/office/drawing/2014/main" val="20002"/>
                    </a:ext>
                  </a:extLst>
                </a:gridCol>
                <a:gridCol w="1552575">
                  <a:extLst>
                    <a:ext uri="{9D8B030D-6E8A-4147-A177-3AD203B41FA5}">
                      <a16:colId xmlns:a16="http://schemas.microsoft.com/office/drawing/2014/main" val="20003"/>
                    </a:ext>
                  </a:extLst>
                </a:gridCol>
                <a:gridCol w="1552575">
                  <a:extLst>
                    <a:ext uri="{9D8B030D-6E8A-4147-A177-3AD203B41FA5}">
                      <a16:colId xmlns:a16="http://schemas.microsoft.com/office/drawing/2014/main" val="20004"/>
                    </a:ext>
                  </a:extLst>
                </a:gridCol>
                <a:gridCol w="1552575">
                  <a:extLst>
                    <a:ext uri="{9D8B030D-6E8A-4147-A177-3AD203B41FA5}">
                      <a16:colId xmlns:a16="http://schemas.microsoft.com/office/drawing/2014/main" val="20005"/>
                    </a:ext>
                  </a:extLst>
                </a:gridCol>
                <a:gridCol w="1552575">
                  <a:extLst>
                    <a:ext uri="{9D8B030D-6E8A-4147-A177-3AD203B41FA5}">
                      <a16:colId xmlns:a16="http://schemas.microsoft.com/office/drawing/2014/main" val="20006"/>
                    </a:ext>
                  </a:extLst>
                </a:gridCol>
                <a:gridCol w="1552575">
                  <a:extLst>
                    <a:ext uri="{9D8B030D-6E8A-4147-A177-3AD203B41FA5}">
                      <a16:colId xmlns:a16="http://schemas.microsoft.com/office/drawing/2014/main" val="20007"/>
                    </a:ext>
                  </a:extLst>
                </a:gridCol>
                <a:gridCol w="1552575">
                  <a:extLst>
                    <a:ext uri="{9D8B030D-6E8A-4147-A177-3AD203B41FA5}">
                      <a16:colId xmlns:a16="http://schemas.microsoft.com/office/drawing/2014/main" val="20008"/>
                    </a:ext>
                  </a:extLst>
                </a:gridCol>
              </a:tblGrid>
              <a:tr h="488888">
                <a:tc>
                  <a:txBody>
                    <a:bodyPr/>
                    <a:lstStyle/>
                    <a:p>
                      <a:pPr algn="ctr"/>
                      <a:r>
                        <a:rPr lang="en-US" sz="2800" dirty="0"/>
                        <a:t>Ratio</a:t>
                      </a:r>
                      <a:endParaRPr sz="2800" dirty="0"/>
                    </a:p>
                  </a:txBody>
                  <a:tcPr/>
                </a:tc>
                <a:tc gridSpan="2">
                  <a:txBody>
                    <a:bodyPr/>
                    <a:lstStyle/>
                    <a:p>
                      <a:pPr algn="ctr"/>
                      <a:r>
                        <a:rPr lang="en-US" sz="2800" dirty="0"/>
                        <a:t>2 %</a:t>
                      </a:r>
                      <a:endParaRPr sz="2800" dirty="0"/>
                    </a:p>
                  </a:txBody>
                  <a:tcPr/>
                </a:tc>
                <a:tc hMerge="1">
                  <a:txBody>
                    <a:bodyPr/>
                    <a:lstStyle/>
                    <a:p>
                      <a:pPr algn="ctr"/>
                      <a:endParaRPr dirty="0"/>
                    </a:p>
                  </a:txBody>
                  <a:tcPr/>
                </a:tc>
                <a:tc gridSpan="2">
                  <a:txBody>
                    <a:bodyPr/>
                    <a:lstStyle/>
                    <a:p>
                      <a:pPr algn="ctr"/>
                      <a:r>
                        <a:rPr lang="en-US" sz="2800" dirty="0"/>
                        <a:t>5 %</a:t>
                      </a:r>
                      <a:endParaRPr sz="2800" dirty="0"/>
                    </a:p>
                  </a:txBody>
                  <a:tcPr/>
                </a:tc>
                <a:tc hMerge="1">
                  <a:txBody>
                    <a:bodyPr/>
                    <a:lstStyle/>
                    <a:p>
                      <a:pPr algn="ctr"/>
                      <a:endParaRPr dirty="0"/>
                    </a:p>
                  </a:txBody>
                  <a:tcPr/>
                </a:tc>
                <a:tc gridSpan="2">
                  <a:txBody>
                    <a:bodyPr/>
                    <a:lstStyle/>
                    <a:p>
                      <a:pPr algn="ctr"/>
                      <a:r>
                        <a:rPr lang="en-US" sz="2800" dirty="0"/>
                        <a:t>10 %</a:t>
                      </a:r>
                      <a:endParaRPr sz="2800" dirty="0"/>
                    </a:p>
                  </a:txBody>
                  <a:tcPr/>
                </a:tc>
                <a:tc hMerge="1">
                  <a:txBody>
                    <a:bodyPr/>
                    <a:lstStyle/>
                    <a:p>
                      <a:pPr algn="ctr"/>
                      <a:endParaRPr dirty="0"/>
                    </a:p>
                  </a:txBody>
                  <a:tcPr/>
                </a:tc>
                <a:tc gridSpan="2">
                  <a:txBody>
                    <a:bodyPr/>
                    <a:lstStyle/>
                    <a:p>
                      <a:pPr algn="ctr"/>
                      <a:r>
                        <a:rPr lang="en-US" sz="2800" dirty="0"/>
                        <a:t>20 %</a:t>
                      </a:r>
                      <a:endParaRPr sz="2800" dirty="0"/>
                    </a:p>
                  </a:txBody>
                  <a:tcPr/>
                </a:tc>
                <a:tc hMerge="1">
                  <a:txBody>
                    <a:bodyPr/>
                    <a:lstStyle/>
                    <a:p>
                      <a:pPr algn="ctr"/>
                      <a:endParaRPr dirty="0"/>
                    </a:p>
                  </a:txBody>
                  <a:tcPr/>
                </a:tc>
                <a:extLst>
                  <a:ext uri="{0D108BD9-81ED-4DB2-BD59-A6C34878D82A}">
                    <a16:rowId xmlns:a16="http://schemas.microsoft.com/office/drawing/2014/main" val="3340095329"/>
                  </a:ext>
                </a:extLst>
              </a:tr>
              <a:tr h="488888">
                <a:tc>
                  <a:txBody>
                    <a:bodyPr/>
                    <a:lstStyle/>
                    <a:p>
                      <a:pPr algn="ctr"/>
                      <a:r>
                        <a:rPr sz="2800" dirty="0"/>
                        <a:t>Model</a:t>
                      </a:r>
                    </a:p>
                  </a:txBody>
                  <a:tcPr>
                    <a:solidFill>
                      <a:schemeClr val="accent4">
                        <a:lumMod val="60000"/>
                        <a:lumOff val="40000"/>
                      </a:schemeClr>
                    </a:solidFill>
                  </a:tcPr>
                </a:tc>
                <a:tc>
                  <a:txBody>
                    <a:bodyPr/>
                    <a:lstStyle/>
                    <a:p>
                      <a:pPr algn="ctr"/>
                      <a:r>
                        <a:rPr sz="2800" dirty="0"/>
                        <a:t>Cost</a:t>
                      </a:r>
                    </a:p>
                  </a:txBody>
                  <a:tcPr>
                    <a:solidFill>
                      <a:srgbClr val="00B0F0"/>
                    </a:solidFill>
                  </a:tcPr>
                </a:tc>
                <a:tc>
                  <a:txBody>
                    <a:bodyPr/>
                    <a:lstStyle/>
                    <a:p>
                      <a:pPr algn="ctr"/>
                      <a:r>
                        <a:rPr sz="2800" dirty="0"/>
                        <a:t>Time</a:t>
                      </a:r>
                    </a:p>
                  </a:txBody>
                  <a:tcPr>
                    <a:solidFill>
                      <a:srgbClr val="00B0F0"/>
                    </a:solidFill>
                  </a:tcPr>
                </a:tc>
                <a:tc>
                  <a:txBody>
                    <a:bodyPr/>
                    <a:lstStyle/>
                    <a:p>
                      <a:pPr algn="ctr"/>
                      <a:r>
                        <a:rPr sz="2800" dirty="0"/>
                        <a:t>Cost</a:t>
                      </a:r>
                    </a:p>
                  </a:txBody>
                  <a:tcPr>
                    <a:solidFill>
                      <a:srgbClr val="00B0F0"/>
                    </a:solidFill>
                  </a:tcPr>
                </a:tc>
                <a:tc>
                  <a:txBody>
                    <a:bodyPr/>
                    <a:lstStyle/>
                    <a:p>
                      <a:pPr algn="ctr"/>
                      <a:r>
                        <a:rPr sz="2800" dirty="0"/>
                        <a:t>Time</a:t>
                      </a:r>
                    </a:p>
                  </a:txBody>
                  <a:tcPr>
                    <a:solidFill>
                      <a:srgbClr val="00B0F0"/>
                    </a:solidFill>
                  </a:tcPr>
                </a:tc>
                <a:tc>
                  <a:txBody>
                    <a:bodyPr/>
                    <a:lstStyle/>
                    <a:p>
                      <a:pPr algn="ctr"/>
                      <a:r>
                        <a:rPr sz="2800" dirty="0"/>
                        <a:t>Cost</a:t>
                      </a:r>
                    </a:p>
                  </a:txBody>
                  <a:tcPr>
                    <a:solidFill>
                      <a:srgbClr val="00B0F0"/>
                    </a:solidFill>
                  </a:tcPr>
                </a:tc>
                <a:tc>
                  <a:txBody>
                    <a:bodyPr/>
                    <a:lstStyle/>
                    <a:p>
                      <a:pPr algn="ctr"/>
                      <a:r>
                        <a:rPr sz="2800" dirty="0"/>
                        <a:t>Time</a:t>
                      </a:r>
                    </a:p>
                  </a:txBody>
                  <a:tcPr>
                    <a:solidFill>
                      <a:srgbClr val="00B0F0"/>
                    </a:solidFill>
                  </a:tcPr>
                </a:tc>
                <a:tc>
                  <a:txBody>
                    <a:bodyPr/>
                    <a:lstStyle/>
                    <a:p>
                      <a:pPr algn="ctr"/>
                      <a:r>
                        <a:rPr sz="2800" dirty="0"/>
                        <a:t>Cost</a:t>
                      </a:r>
                    </a:p>
                  </a:txBody>
                  <a:tcPr>
                    <a:solidFill>
                      <a:srgbClr val="00B0F0"/>
                    </a:solidFill>
                  </a:tcPr>
                </a:tc>
                <a:tc>
                  <a:txBody>
                    <a:bodyPr/>
                    <a:lstStyle/>
                    <a:p>
                      <a:pPr algn="ctr"/>
                      <a:r>
                        <a:rPr sz="2800" dirty="0"/>
                        <a:t>Time</a:t>
                      </a:r>
                    </a:p>
                  </a:txBody>
                  <a:tcPr>
                    <a:solidFill>
                      <a:srgbClr val="00B0F0"/>
                    </a:solidFill>
                  </a:tcPr>
                </a:tc>
                <a:extLst>
                  <a:ext uri="{0D108BD9-81ED-4DB2-BD59-A6C34878D82A}">
                    <a16:rowId xmlns:a16="http://schemas.microsoft.com/office/drawing/2014/main" val="10000"/>
                  </a:ext>
                </a:extLst>
              </a:tr>
              <a:tr h="488888">
                <a:tc>
                  <a:txBody>
                    <a:bodyPr/>
                    <a:lstStyle/>
                    <a:p>
                      <a:pPr algn="ctr"/>
                      <a:r>
                        <a:rPr sz="2800" dirty="0"/>
                        <a:t>EVRPTW-RL</a:t>
                      </a:r>
                    </a:p>
                  </a:txBody>
                  <a:tcPr>
                    <a:solidFill>
                      <a:schemeClr val="accent4">
                        <a:lumMod val="60000"/>
                        <a:lumOff val="40000"/>
                      </a:schemeClr>
                    </a:solidFill>
                  </a:tcPr>
                </a:tc>
                <a:tc>
                  <a:txBody>
                    <a:bodyPr/>
                    <a:lstStyle/>
                    <a:p>
                      <a:pPr algn="ctr"/>
                      <a:r>
                        <a:rPr sz="2800" dirty="0"/>
                        <a:t>4024.1</a:t>
                      </a:r>
                    </a:p>
                  </a:txBody>
                  <a:tcPr/>
                </a:tc>
                <a:tc>
                  <a:txBody>
                    <a:bodyPr/>
                    <a:lstStyle/>
                    <a:p>
                      <a:pPr algn="ctr"/>
                      <a:r>
                        <a:rPr sz="2800" dirty="0"/>
                        <a:t>15.78 s</a:t>
                      </a:r>
                    </a:p>
                  </a:txBody>
                  <a:tcPr/>
                </a:tc>
                <a:tc>
                  <a:txBody>
                    <a:bodyPr/>
                    <a:lstStyle/>
                    <a:p>
                      <a:pPr algn="ctr"/>
                      <a:r>
                        <a:rPr sz="2800" dirty="0"/>
                        <a:t>4018.1</a:t>
                      </a:r>
                    </a:p>
                  </a:txBody>
                  <a:tcPr/>
                </a:tc>
                <a:tc>
                  <a:txBody>
                    <a:bodyPr/>
                    <a:lstStyle/>
                    <a:p>
                      <a:pPr algn="ctr"/>
                      <a:r>
                        <a:rPr sz="2800" dirty="0"/>
                        <a:t>15.83 s</a:t>
                      </a:r>
                    </a:p>
                  </a:txBody>
                  <a:tcPr/>
                </a:tc>
                <a:tc>
                  <a:txBody>
                    <a:bodyPr/>
                    <a:lstStyle/>
                    <a:p>
                      <a:pPr algn="ctr"/>
                      <a:r>
                        <a:rPr sz="2800" dirty="0"/>
                        <a:t>4000.1</a:t>
                      </a:r>
                    </a:p>
                  </a:txBody>
                  <a:tcPr/>
                </a:tc>
                <a:tc>
                  <a:txBody>
                    <a:bodyPr/>
                    <a:lstStyle/>
                    <a:p>
                      <a:pPr algn="ctr"/>
                      <a:r>
                        <a:rPr sz="2800" dirty="0"/>
                        <a:t>15.98 s</a:t>
                      </a:r>
                    </a:p>
                  </a:txBody>
                  <a:tcPr/>
                </a:tc>
                <a:tc>
                  <a:txBody>
                    <a:bodyPr/>
                    <a:lstStyle/>
                    <a:p>
                      <a:pPr algn="ctr"/>
                      <a:r>
                        <a:rPr sz="2800" dirty="0"/>
                        <a:t>3987.4</a:t>
                      </a:r>
                    </a:p>
                  </a:txBody>
                  <a:tcPr/>
                </a:tc>
                <a:tc>
                  <a:txBody>
                    <a:bodyPr/>
                    <a:lstStyle/>
                    <a:p>
                      <a:pPr algn="ctr"/>
                      <a:r>
                        <a:rPr sz="2800" dirty="0"/>
                        <a:t>17.31 s</a:t>
                      </a:r>
                    </a:p>
                  </a:txBody>
                  <a:tcPr/>
                </a:tc>
                <a:extLst>
                  <a:ext uri="{0D108BD9-81ED-4DB2-BD59-A6C34878D82A}">
                    <a16:rowId xmlns:a16="http://schemas.microsoft.com/office/drawing/2014/main" val="10001"/>
                  </a:ext>
                </a:extLst>
              </a:tr>
              <a:tr h="488888">
                <a:tc>
                  <a:txBody>
                    <a:bodyPr/>
                    <a:lstStyle/>
                    <a:p>
                      <a:pPr algn="ctr"/>
                      <a:r>
                        <a:rPr sz="2800" dirty="0"/>
                        <a:t>Edge-DIRECT (ours)</a:t>
                      </a:r>
                    </a:p>
                  </a:txBody>
                  <a:tcPr>
                    <a:solidFill>
                      <a:schemeClr val="accent4">
                        <a:lumMod val="60000"/>
                        <a:lumOff val="40000"/>
                      </a:schemeClr>
                    </a:solidFill>
                  </a:tcPr>
                </a:tc>
                <a:tc>
                  <a:txBody>
                    <a:bodyPr/>
                    <a:lstStyle/>
                    <a:p>
                      <a:pPr algn="ctr"/>
                      <a:r>
                        <a:rPr sz="2800" dirty="0"/>
                        <a:t>3201.5</a:t>
                      </a:r>
                    </a:p>
                  </a:txBody>
                  <a:tcPr/>
                </a:tc>
                <a:tc>
                  <a:txBody>
                    <a:bodyPr/>
                    <a:lstStyle/>
                    <a:p>
                      <a:pPr algn="ctr"/>
                      <a:r>
                        <a:rPr sz="2800"/>
                        <a:t>8.18 s</a:t>
                      </a:r>
                    </a:p>
                  </a:txBody>
                  <a:tcPr/>
                </a:tc>
                <a:tc>
                  <a:txBody>
                    <a:bodyPr/>
                    <a:lstStyle/>
                    <a:p>
                      <a:pPr algn="ctr"/>
                      <a:r>
                        <a:rPr sz="2800" dirty="0"/>
                        <a:t>3165.2</a:t>
                      </a:r>
                    </a:p>
                  </a:txBody>
                  <a:tcPr/>
                </a:tc>
                <a:tc>
                  <a:txBody>
                    <a:bodyPr/>
                    <a:lstStyle/>
                    <a:p>
                      <a:pPr algn="ctr"/>
                      <a:r>
                        <a:rPr sz="2800" dirty="0"/>
                        <a:t>8.24 s</a:t>
                      </a:r>
                    </a:p>
                  </a:txBody>
                  <a:tcPr/>
                </a:tc>
                <a:tc>
                  <a:txBody>
                    <a:bodyPr/>
                    <a:lstStyle/>
                    <a:p>
                      <a:pPr algn="ctr"/>
                      <a:r>
                        <a:rPr sz="2800" dirty="0"/>
                        <a:t>3113.6</a:t>
                      </a:r>
                    </a:p>
                  </a:txBody>
                  <a:tcPr/>
                </a:tc>
                <a:tc>
                  <a:txBody>
                    <a:bodyPr/>
                    <a:lstStyle/>
                    <a:p>
                      <a:pPr algn="ctr"/>
                      <a:r>
                        <a:rPr sz="2800" dirty="0"/>
                        <a:t>8.32 s</a:t>
                      </a:r>
                    </a:p>
                  </a:txBody>
                  <a:tcPr/>
                </a:tc>
                <a:tc>
                  <a:txBody>
                    <a:bodyPr/>
                    <a:lstStyle/>
                    <a:p>
                      <a:pPr algn="ctr"/>
                      <a:r>
                        <a:rPr sz="2800" dirty="0"/>
                        <a:t>3068.3</a:t>
                      </a:r>
                    </a:p>
                  </a:txBody>
                  <a:tcPr/>
                </a:tc>
                <a:tc>
                  <a:txBody>
                    <a:bodyPr/>
                    <a:lstStyle/>
                    <a:p>
                      <a:pPr algn="ctr"/>
                      <a:r>
                        <a:rPr sz="2800" dirty="0"/>
                        <a:t>8.65 s</a:t>
                      </a:r>
                    </a:p>
                  </a:txBody>
                  <a:tcPr/>
                </a:tc>
                <a:extLst>
                  <a:ext uri="{0D108BD9-81ED-4DB2-BD59-A6C34878D82A}">
                    <a16:rowId xmlns:a16="http://schemas.microsoft.com/office/drawing/2014/main" val="10002"/>
                  </a:ext>
                </a:extLst>
              </a:tr>
            </a:tbl>
          </a:graphicData>
        </a:graphic>
      </p:graphicFrame>
      <p:sp>
        <p:nvSpPr>
          <p:cNvPr id="16" name="Slide Number Placeholder 15">
            <a:extLst>
              <a:ext uri="{FF2B5EF4-FFF2-40B4-BE49-F238E27FC236}">
                <a16:creationId xmlns:a16="http://schemas.microsoft.com/office/drawing/2014/main" id="{61F47B95-245F-A914-9CA2-83ED3150CAA9}"/>
              </a:ext>
            </a:extLst>
          </p:cNvPr>
          <p:cNvSpPr>
            <a:spLocks noGrp="1"/>
          </p:cNvSpPr>
          <p:nvPr>
            <p:ph type="sldNum" sz="quarter" idx="12"/>
          </p:nvPr>
        </p:nvSpPr>
        <p:spPr/>
        <p:txBody>
          <a:bodyPr/>
          <a:lstStyle/>
          <a:p>
            <a:fld id="{B6F15528-21DE-4FAA-801E-634DDDAF4B2B}" type="slidenum">
              <a:rPr lang="en-US" smtClean="0"/>
              <a:pPr/>
              <a:t>16</a:t>
            </a:fld>
            <a:r>
              <a:rPr lang="en-US"/>
              <a:t> of 19</a:t>
            </a:r>
            <a:endParaRPr lang="en-US" dirty="0"/>
          </a:p>
        </p:txBody>
      </p:sp>
    </p:spTree>
    <p:extLst>
      <p:ext uri="{BB962C8B-B14F-4D97-AF65-F5344CB8AC3E}">
        <p14:creationId xmlns:p14="http://schemas.microsoft.com/office/powerpoint/2010/main" val="4020734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CBBCBF-88F8-C3D7-29D8-338C35608569}"/>
              </a:ext>
            </a:extLst>
          </p:cNvPr>
          <p:cNvSpPr txBox="1">
            <a:spLocks noGrp="1" noRot="1" noMove="1" noResize="1" noEditPoints="1" noAdjustHandles="1" noChangeArrowheads="1" noChangeShapeType="1"/>
          </p:cNvSpPr>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Conclusion and Future Works​</a:t>
            </a:r>
            <a:endParaRPr lang="en-CA" dirty="0"/>
          </a:p>
        </p:txBody>
      </p:sp>
      <p:sp>
        <p:nvSpPr>
          <p:cNvPr id="23" name="Freeform 2">
            <a:extLst>
              <a:ext uri="{FF2B5EF4-FFF2-40B4-BE49-F238E27FC236}">
                <a16:creationId xmlns:a16="http://schemas.microsoft.com/office/drawing/2014/main" id="{46797DD2-ADA2-6B68-BB70-012683EA76FA}"/>
              </a:ext>
            </a:extLst>
          </p:cNvPr>
          <p:cNvSpPr>
            <a:spLocks noGrp="1" noRot="1" noMove="1" noResize="1" noEditPoints="1" noAdjustHandles="1" noChangeArrowheads="1" noChangeShapeType="1"/>
          </p:cNvSpPr>
          <p:nvPr/>
        </p:nvSpPr>
        <p:spPr>
          <a:xfrm rot="-1204608">
            <a:off x="8472036" y="-19092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25" name="Freeform 10">
            <a:extLst>
              <a:ext uri="{FF2B5EF4-FFF2-40B4-BE49-F238E27FC236}">
                <a16:creationId xmlns:a16="http://schemas.microsoft.com/office/drawing/2014/main" id="{2AE165DD-1D94-434D-2A22-A0645FF644E3}"/>
              </a:ext>
            </a:extLst>
          </p:cNvPr>
          <p:cNvSpPr>
            <a:spLocks noGrp="1" noRot="1" noMove="1" noResize="1" noEditPoints="1" noAdjustHandles="1" noChangeArrowheads="1" noChangeShapeType="1"/>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28" name="Freeform 4">
            <a:extLst>
              <a:ext uri="{FF2B5EF4-FFF2-40B4-BE49-F238E27FC236}">
                <a16:creationId xmlns:a16="http://schemas.microsoft.com/office/drawing/2014/main" id="{2F8487A6-3CB7-E5EB-4587-D1DC76225E25}"/>
              </a:ext>
            </a:extLst>
          </p:cNvPr>
          <p:cNvSpPr>
            <a:spLocks noGrp="1" noRot="1" noMove="1" noResize="1" noEditPoints="1" noAdjustHandles="1" noChangeArrowheads="1" noChangeShapeType="1"/>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87" name="AutoShape 5">
            <a:extLst>
              <a:ext uri="{FF2B5EF4-FFF2-40B4-BE49-F238E27FC236}">
                <a16:creationId xmlns:a16="http://schemas.microsoft.com/office/drawing/2014/main" id="{4DC57838-10E8-6E07-ACE3-51DFE036D446}"/>
              </a:ext>
            </a:extLst>
          </p:cNvPr>
          <p:cNvSpPr>
            <a:spLocks noGrp="1" noRot="1" noMove="1" noResize="1" noEditPoints="1" noAdjustHandles="1" noChangeArrowheads="1" noChangeShapeType="1"/>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sp>
        <p:nvSpPr>
          <p:cNvPr id="2" name="Content Placeholder 2">
            <a:extLst>
              <a:ext uri="{FF2B5EF4-FFF2-40B4-BE49-F238E27FC236}">
                <a16:creationId xmlns:a16="http://schemas.microsoft.com/office/drawing/2014/main" id="{D44FF1D9-6D69-A6A6-E612-209669F00DC6}"/>
              </a:ext>
            </a:extLst>
          </p:cNvPr>
          <p:cNvSpPr>
            <a:spLocks/>
          </p:cNvSpPr>
          <p:nvPr/>
        </p:nvSpPr>
        <p:spPr>
          <a:xfrm>
            <a:off x="752628" y="2235340"/>
            <a:ext cx="16925772" cy="7435755"/>
          </a:xfrm>
          <a:prstGeom prst="rect">
            <a:avLst/>
          </a:prstGeom>
        </p:spPr>
        <p:txBody>
          <a:bodyPr>
            <a:normAutofit/>
          </a:bodyPr>
          <a:lstStyle/>
          <a:p>
            <a:pPr marL="914400" lvl="1" indent="-457200" defTabSz="713232">
              <a:lnSpc>
                <a:spcPct val="90000"/>
              </a:lnSpc>
              <a:spcAft>
                <a:spcPts val="600"/>
              </a:spcAft>
              <a:buFont typeface="Wingdings" pitchFamily="2" charset="2"/>
              <a:buChar char="q"/>
            </a:pPr>
            <a:r>
              <a:rPr lang="en-CA" sz="2800" b="0" i="0" u="none" strike="noStrike" dirty="0">
                <a:effectLst/>
              </a:rPr>
              <a:t>Conclusion</a:t>
            </a:r>
          </a:p>
          <a:p>
            <a:pPr marL="1828800" lvl="3" indent="-457200" defTabSz="713232">
              <a:lnSpc>
                <a:spcPct val="90000"/>
              </a:lnSpc>
              <a:spcAft>
                <a:spcPts val="600"/>
              </a:spcAft>
              <a:buFont typeface="Wingdings" pitchFamily="2" charset="2"/>
              <a:buChar char="§"/>
            </a:pPr>
            <a:r>
              <a:rPr lang="en-CA" sz="2800" b="0" i="0" u="none" strike="noStrike" dirty="0">
                <a:effectLst/>
              </a:rPr>
              <a:t>Propose an </a:t>
            </a:r>
            <a:r>
              <a:rPr lang="en-CA" sz="2800" b="0" i="0" u="none" strike="noStrike" dirty="0">
                <a:solidFill>
                  <a:srgbClr val="FF0000"/>
                </a:solidFill>
                <a:effectLst/>
              </a:rPr>
              <a:t>end-to-end DRL-based method with Transformer</a:t>
            </a:r>
            <a:r>
              <a:rPr lang="en-CA" sz="2800" dirty="0">
                <a:solidFill>
                  <a:srgbClr val="FF0000"/>
                </a:solidFill>
              </a:rPr>
              <a:t>-style policy model</a:t>
            </a:r>
            <a:r>
              <a:rPr lang="en-CA" sz="2800" b="0" i="0" u="none" strike="noStrike" dirty="0">
                <a:solidFill>
                  <a:srgbClr val="FF0000"/>
                </a:solidFill>
                <a:effectLst/>
              </a:rPr>
              <a:t>, named Edge-DIRECT</a:t>
            </a:r>
            <a:r>
              <a:rPr lang="en-CA" sz="2800" b="0" i="0" u="none" strike="noStrike" dirty="0">
                <a:effectLst/>
              </a:rPr>
              <a:t>, for solving HEVRPTW</a:t>
            </a:r>
          </a:p>
          <a:p>
            <a:pPr marL="1828800" lvl="3" indent="-457200" defTabSz="713232">
              <a:lnSpc>
                <a:spcPct val="90000"/>
              </a:lnSpc>
              <a:spcAft>
                <a:spcPts val="600"/>
              </a:spcAft>
              <a:buFont typeface="Wingdings" pitchFamily="2" charset="2"/>
              <a:buChar char="§"/>
            </a:pPr>
            <a:r>
              <a:rPr lang="en-US" sz="2800" dirty="0">
                <a:cs typeface="Calibri" panose="020F0502020204030204" pitchFamily="34" charset="0"/>
              </a:rPr>
              <a:t>Introduce a </a:t>
            </a:r>
            <a:r>
              <a:rPr lang="en-US" sz="2800" dirty="0">
                <a:solidFill>
                  <a:srgbClr val="FF0000"/>
                </a:solidFill>
                <a:cs typeface="Calibri" panose="020F0502020204030204" pitchFamily="34" charset="0"/>
              </a:rPr>
              <a:t>graph-based representation </a:t>
            </a:r>
            <a:r>
              <a:rPr lang="en-US" sz="2800" dirty="0">
                <a:cs typeface="Calibri" panose="020F0502020204030204" pitchFamily="34" charset="0"/>
              </a:rPr>
              <a:t>for TW and </a:t>
            </a:r>
            <a:r>
              <a:rPr lang="en-US" sz="2800" dirty="0">
                <a:solidFill>
                  <a:srgbClr val="FF0000"/>
                </a:solidFill>
                <a:cs typeface="Calibri" panose="020F0502020204030204" pitchFamily="34" charset="0"/>
              </a:rPr>
              <a:t>graph attention layer </a:t>
            </a:r>
            <a:r>
              <a:rPr lang="en-US" sz="2800" dirty="0">
                <a:cs typeface="Calibri" panose="020F0502020204030204" pitchFamily="34" charset="0"/>
              </a:rPr>
              <a:t>to </a:t>
            </a:r>
            <a:r>
              <a:rPr lang="en-US" sz="2800" dirty="0">
                <a:solidFill>
                  <a:srgbClr val="FF0000"/>
                </a:solidFill>
                <a:cs typeface="Calibri" panose="020F0502020204030204" pitchFamily="34" charset="0"/>
              </a:rPr>
              <a:t>capture the structure</a:t>
            </a:r>
            <a:r>
              <a:rPr lang="en-US" sz="2800" dirty="0">
                <a:cs typeface="Calibri" panose="020F0502020204030204" pitchFamily="34" charset="0"/>
              </a:rPr>
              <a:t>. </a:t>
            </a:r>
          </a:p>
          <a:p>
            <a:pPr marL="1828800" lvl="3" indent="-457200" defTabSz="713232">
              <a:lnSpc>
                <a:spcPct val="90000"/>
              </a:lnSpc>
              <a:spcAft>
                <a:spcPts val="600"/>
              </a:spcAft>
              <a:buFont typeface="Wingdings" pitchFamily="2" charset="2"/>
              <a:buChar char="§"/>
            </a:pPr>
            <a:r>
              <a:rPr lang="en-US" sz="2800" dirty="0">
                <a:cs typeface="Calibri" panose="020F0502020204030204" pitchFamily="34" charset="0"/>
              </a:rPr>
              <a:t>Propose a decoder to capture EVs’ heterogeneity.</a:t>
            </a:r>
          </a:p>
          <a:p>
            <a:pPr marL="1828800" lvl="3" indent="-457200" defTabSz="713232">
              <a:lnSpc>
                <a:spcPct val="90000"/>
              </a:lnSpc>
              <a:spcAft>
                <a:spcPts val="600"/>
              </a:spcAft>
              <a:buFont typeface="Wingdings" pitchFamily="2" charset="2"/>
              <a:buChar char="§"/>
            </a:pPr>
            <a:r>
              <a:rPr lang="en-US" sz="2800" dirty="0">
                <a:cs typeface="Calibri" panose="020F0502020204030204" pitchFamily="34" charset="0"/>
              </a:rPr>
              <a:t>Introduce an </a:t>
            </a:r>
            <a:r>
              <a:rPr lang="en-US" sz="2800" dirty="0">
                <a:solidFill>
                  <a:srgbClr val="FF0000"/>
                </a:solidFill>
                <a:cs typeface="Calibri" panose="020F0502020204030204" pitchFamily="34" charset="0"/>
              </a:rPr>
              <a:t>enhanced encode and decoder </a:t>
            </a:r>
            <a:r>
              <a:rPr lang="en-US" sz="2800" dirty="0">
                <a:cs typeface="Calibri" panose="020F0502020204030204" pitchFamily="34" charset="0"/>
              </a:rPr>
              <a:t>model for exploiting energy consumption.</a:t>
            </a:r>
            <a:endParaRPr lang="en-CA" sz="2800" b="0" i="0" u="none" strike="noStrike" dirty="0">
              <a:effectLst/>
            </a:endParaRPr>
          </a:p>
          <a:p>
            <a:pPr marL="1828800" lvl="3" indent="-457200" defTabSz="713232">
              <a:lnSpc>
                <a:spcPct val="90000"/>
              </a:lnSpc>
              <a:spcAft>
                <a:spcPts val="600"/>
              </a:spcAft>
              <a:buFont typeface="Wingdings" pitchFamily="2" charset="2"/>
              <a:buChar char="§"/>
            </a:pPr>
            <a:r>
              <a:rPr lang="en-CA" sz="2800" dirty="0"/>
              <a:t>Outperform a STOA DRL-based approach, called EVRPTW-RL, and a competitive heuristic, i.e. ACO in terms of total travel time and running time. Preform competitively on total cost with VNS/TS while require much lesser computational time. </a:t>
            </a:r>
            <a:endParaRPr lang="en-CA" sz="2800" b="0" i="0" u="none" strike="noStrike" dirty="0">
              <a:effectLst/>
            </a:endParaRPr>
          </a:p>
          <a:p>
            <a:pPr marL="914400" lvl="1" indent="-457200" defTabSz="713232">
              <a:lnSpc>
                <a:spcPct val="90000"/>
              </a:lnSpc>
              <a:spcAft>
                <a:spcPts val="600"/>
              </a:spcAft>
              <a:buFont typeface="Wingdings" pitchFamily="2" charset="2"/>
              <a:buChar char="q"/>
            </a:pPr>
            <a:endParaRPr lang="en-CA"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endParaRPr lang="en-CA"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r>
              <a:rPr lang="en-CA" sz="2800" dirty="0">
                <a:cs typeface="Calibri" panose="020F0502020204030204" pitchFamily="34" charset="0"/>
              </a:rPr>
              <a:t>Future Works​</a:t>
            </a:r>
          </a:p>
          <a:p>
            <a:pPr marL="1828800" lvl="3" indent="-457200" defTabSz="713232">
              <a:lnSpc>
                <a:spcPct val="90000"/>
              </a:lnSpc>
              <a:spcAft>
                <a:spcPts val="600"/>
              </a:spcAft>
              <a:buFont typeface="Wingdings" pitchFamily="2" charset="2"/>
              <a:buChar char="§"/>
            </a:pPr>
            <a:r>
              <a:rPr lang="en-CA" sz="2800" dirty="0"/>
              <a:t>Take the non-linearity in charging time into account</a:t>
            </a:r>
          </a:p>
          <a:p>
            <a:pPr marL="1828800" lvl="3" indent="-457200" defTabSz="713232">
              <a:lnSpc>
                <a:spcPct val="90000"/>
              </a:lnSpc>
              <a:spcAft>
                <a:spcPts val="600"/>
              </a:spcAft>
              <a:buFont typeface="Wingdings" pitchFamily="2" charset="2"/>
              <a:buChar char="§"/>
            </a:pPr>
            <a:r>
              <a:rPr lang="en-CA" sz="2800" dirty="0"/>
              <a:t>A</a:t>
            </a:r>
            <a:r>
              <a:rPr lang="en-CA" sz="2800" b="0" i="0" u="none" strike="noStrike" dirty="0">
                <a:effectLst/>
              </a:rPr>
              <a:t>ccommodate the potential for order cancellations</a:t>
            </a:r>
          </a:p>
          <a:p>
            <a:pPr marL="1828800" lvl="3" indent="-457200" defTabSz="713232">
              <a:lnSpc>
                <a:spcPct val="90000"/>
              </a:lnSpc>
              <a:spcAft>
                <a:spcPts val="600"/>
              </a:spcAft>
              <a:buFont typeface="Wingdings" pitchFamily="2" charset="2"/>
              <a:buChar char="§"/>
            </a:pPr>
            <a:endParaRPr lang="en-CA" sz="2800" dirty="0">
              <a:cs typeface="Calibri" panose="020F0502020204030204" pitchFamily="34" charset="0"/>
            </a:endParaRPr>
          </a:p>
        </p:txBody>
      </p:sp>
      <p:sp>
        <p:nvSpPr>
          <p:cNvPr id="7" name="Slide Number Placeholder 6">
            <a:extLst>
              <a:ext uri="{FF2B5EF4-FFF2-40B4-BE49-F238E27FC236}">
                <a16:creationId xmlns:a16="http://schemas.microsoft.com/office/drawing/2014/main" id="{168279F0-6E38-6A2E-A4E5-F416600B5B21}"/>
              </a:ext>
            </a:extLst>
          </p:cNvPr>
          <p:cNvSpPr>
            <a:spLocks noGrp="1"/>
          </p:cNvSpPr>
          <p:nvPr>
            <p:ph type="sldNum" sz="quarter" idx="12"/>
          </p:nvPr>
        </p:nvSpPr>
        <p:spPr/>
        <p:txBody>
          <a:bodyPr/>
          <a:lstStyle/>
          <a:p>
            <a:fld id="{B6F15528-21DE-4FAA-801E-634DDDAF4B2B}" type="slidenum">
              <a:rPr lang="en-US" smtClean="0"/>
              <a:pPr/>
              <a:t>17</a:t>
            </a:fld>
            <a:r>
              <a:rPr lang="en-US"/>
              <a:t> of 19</a:t>
            </a:r>
            <a:endParaRPr lang="en-US" dirty="0"/>
          </a:p>
        </p:txBody>
      </p:sp>
    </p:spTree>
    <p:extLst>
      <p:ext uri="{BB962C8B-B14F-4D97-AF65-F5344CB8AC3E}">
        <p14:creationId xmlns:p14="http://schemas.microsoft.com/office/powerpoint/2010/main" val="105215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CF2E716-41CF-5151-9D70-62F69C537E90}"/>
              </a:ext>
            </a:extLst>
          </p:cNvPr>
          <p:cNvSpPr/>
          <p:nvPr/>
        </p:nvSpPr>
        <p:spPr>
          <a:xfrm rot="-1204608">
            <a:off x="10205931" y="-127296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8" name="Freeform 2">
            <a:extLst>
              <a:ext uri="{FF2B5EF4-FFF2-40B4-BE49-F238E27FC236}">
                <a16:creationId xmlns:a16="http://schemas.microsoft.com/office/drawing/2014/main" id="{23CE729E-5FE6-41B9-D81C-F7DDAFEF7D18}"/>
              </a:ext>
            </a:extLst>
          </p:cNvPr>
          <p:cNvSpPr/>
          <p:nvPr/>
        </p:nvSpPr>
        <p:spPr>
          <a:xfrm rot="-1204608">
            <a:off x="10663131" y="8463578"/>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9" name="Title 1">
            <a:extLst>
              <a:ext uri="{FF2B5EF4-FFF2-40B4-BE49-F238E27FC236}">
                <a16:creationId xmlns:a16="http://schemas.microsoft.com/office/drawing/2014/main" id="{23CFFA1B-6F64-5F2F-C8B4-FCB86F621E24}"/>
              </a:ext>
            </a:extLst>
          </p:cNvPr>
          <p:cNvSpPr txBox="1"/>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References</a:t>
            </a:r>
            <a:endParaRPr lang="en-CA" dirty="0"/>
          </a:p>
        </p:txBody>
      </p:sp>
      <p:sp>
        <p:nvSpPr>
          <p:cNvPr id="10" name="AutoShape 5">
            <a:extLst>
              <a:ext uri="{FF2B5EF4-FFF2-40B4-BE49-F238E27FC236}">
                <a16:creationId xmlns:a16="http://schemas.microsoft.com/office/drawing/2014/main" id="{238CEB8D-4AA6-B6A3-B46C-6090F99F46B1}"/>
              </a:ext>
            </a:extLst>
          </p:cNvPr>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sp>
        <p:nvSpPr>
          <p:cNvPr id="11" name="Freeform 10">
            <a:extLst>
              <a:ext uri="{FF2B5EF4-FFF2-40B4-BE49-F238E27FC236}">
                <a16:creationId xmlns:a16="http://schemas.microsoft.com/office/drawing/2014/main" id="{14B1EDB2-EEC1-966D-8CB3-B0DDFC7E3010}"/>
              </a:ext>
            </a:extLst>
          </p:cNvPr>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12" name="Freeform 4">
            <a:extLst>
              <a:ext uri="{FF2B5EF4-FFF2-40B4-BE49-F238E27FC236}">
                <a16:creationId xmlns:a16="http://schemas.microsoft.com/office/drawing/2014/main" id="{B691D321-1795-DA00-B582-C24B1D3F61D2}"/>
              </a:ext>
            </a:extLst>
          </p:cNvPr>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5" name="Content Placeholder 2">
            <a:extLst>
              <a:ext uri="{FF2B5EF4-FFF2-40B4-BE49-F238E27FC236}">
                <a16:creationId xmlns:a16="http://schemas.microsoft.com/office/drawing/2014/main" id="{51C8DBBE-1411-521D-9B0E-E9D2B5639246}"/>
              </a:ext>
            </a:extLst>
          </p:cNvPr>
          <p:cNvSpPr>
            <a:spLocks/>
          </p:cNvSpPr>
          <p:nvPr/>
        </p:nvSpPr>
        <p:spPr>
          <a:xfrm>
            <a:off x="752628" y="2235340"/>
            <a:ext cx="16925772" cy="7435755"/>
          </a:xfrm>
          <a:prstGeom prst="rect">
            <a:avLst/>
          </a:prstGeom>
        </p:spPr>
        <p:txBody>
          <a:bodyPr>
            <a:normAutofit/>
          </a:bodyPr>
          <a:lstStyle/>
          <a:p>
            <a:pPr lvl="1" defTabSz="713232">
              <a:lnSpc>
                <a:spcPct val="90000"/>
              </a:lnSpc>
              <a:spcAft>
                <a:spcPts val="600"/>
              </a:spcAft>
            </a:pPr>
            <a:r>
              <a:rPr lang="en-CA" sz="2800" dirty="0">
                <a:cs typeface="Calibri" panose="020F0502020204030204" pitchFamily="34" charset="0"/>
              </a:rPr>
              <a:t>[1]</a:t>
            </a:r>
            <a:r>
              <a:rPr lang="en-CA" sz="2800" b="0" i="0" u="none" strike="noStrike" dirty="0">
                <a:effectLst/>
              </a:rPr>
              <a:t> </a:t>
            </a:r>
            <a:r>
              <a:rPr lang="en-CA" sz="2800" b="0" i="0" u="none" strike="noStrike" dirty="0" err="1">
                <a:solidFill>
                  <a:srgbClr val="222222"/>
                </a:solidFill>
                <a:effectLst/>
                <a:highlight>
                  <a:srgbClr val="FFFFFF"/>
                </a:highlight>
              </a:rPr>
              <a:t>Shahabi-Shahmiri</a:t>
            </a:r>
            <a:r>
              <a:rPr lang="en-CA" sz="2800" b="0" i="0" u="none" strike="noStrike" dirty="0">
                <a:solidFill>
                  <a:srgbClr val="222222"/>
                </a:solidFill>
                <a:effectLst/>
                <a:highlight>
                  <a:srgbClr val="FFFFFF"/>
                </a:highlight>
              </a:rPr>
              <a:t>, Reza, et al. "A routing and scheduling problem for cross-docking networks with perishable products, heterogeneous vehicles and split delivery." </a:t>
            </a:r>
            <a:r>
              <a:rPr lang="en-CA" sz="2800" b="0" i="1" u="none" strike="noStrike" dirty="0">
                <a:solidFill>
                  <a:srgbClr val="222222"/>
                </a:solidFill>
                <a:effectLst/>
              </a:rPr>
              <a:t>Computers &amp; Industrial Engineering</a:t>
            </a:r>
            <a:r>
              <a:rPr lang="en-CA" sz="2800" b="0" i="0" u="none" strike="noStrike" dirty="0">
                <a:solidFill>
                  <a:srgbClr val="222222"/>
                </a:solidFill>
                <a:effectLst/>
                <a:highlight>
                  <a:srgbClr val="FFFFFF"/>
                </a:highlight>
              </a:rPr>
              <a:t> 157 (2021): 107299.</a:t>
            </a:r>
          </a:p>
          <a:p>
            <a:pPr lvl="1" defTabSz="713232">
              <a:lnSpc>
                <a:spcPct val="90000"/>
              </a:lnSpc>
              <a:spcAft>
                <a:spcPts val="600"/>
              </a:spcAft>
            </a:pPr>
            <a:endParaRPr lang="en-CA" sz="2800" dirty="0">
              <a:cs typeface="Calibri" panose="020F0502020204030204" pitchFamily="34" charset="0"/>
            </a:endParaRPr>
          </a:p>
          <a:p>
            <a:pPr lvl="1" defTabSz="713232">
              <a:lnSpc>
                <a:spcPct val="90000"/>
              </a:lnSpc>
              <a:spcAft>
                <a:spcPts val="600"/>
              </a:spcAft>
            </a:pPr>
            <a:r>
              <a:rPr lang="en-CA" sz="2800" dirty="0">
                <a:cs typeface="Calibri" panose="020F0502020204030204" pitchFamily="34" charset="0"/>
              </a:rPr>
              <a:t>[2]</a:t>
            </a:r>
            <a:r>
              <a:rPr lang="en-CA" sz="2800" b="0" i="0" u="none" strike="noStrike" dirty="0">
                <a:solidFill>
                  <a:srgbClr val="222222"/>
                </a:solidFill>
                <a:effectLst/>
                <a:highlight>
                  <a:srgbClr val="FFFFFF"/>
                </a:highlight>
              </a:rPr>
              <a:t> Klein, A. J. "Microcomputer-based vehicle routing and scheduling: An overview." (1987).</a:t>
            </a:r>
            <a:endParaRPr lang="en-CA" sz="2800" dirty="0">
              <a:cs typeface="Calibri" panose="020F0502020204030204" pitchFamily="34" charset="0"/>
            </a:endParaRPr>
          </a:p>
          <a:p>
            <a:pPr lvl="1" defTabSz="713232">
              <a:lnSpc>
                <a:spcPct val="90000"/>
              </a:lnSpc>
              <a:spcAft>
                <a:spcPts val="600"/>
              </a:spcAft>
            </a:pPr>
            <a:endParaRPr lang="en-CA" sz="2800" dirty="0">
              <a:cs typeface="Calibri" panose="020F0502020204030204" pitchFamily="34" charset="0"/>
            </a:endParaRPr>
          </a:p>
          <a:p>
            <a:pPr lvl="1" defTabSz="713232">
              <a:lnSpc>
                <a:spcPct val="90000"/>
              </a:lnSpc>
              <a:spcAft>
                <a:spcPts val="600"/>
              </a:spcAft>
            </a:pPr>
            <a:r>
              <a:rPr lang="en-CA" sz="2800" dirty="0">
                <a:cs typeface="Calibri" panose="020F0502020204030204" pitchFamily="34" charset="0"/>
              </a:rPr>
              <a:t>[3] </a:t>
            </a:r>
            <a:r>
              <a:rPr lang="en-CA" sz="2800" b="0" i="0" u="none" strike="noStrike" dirty="0" err="1">
                <a:solidFill>
                  <a:srgbClr val="222222"/>
                </a:solidFill>
                <a:effectLst/>
                <a:highlight>
                  <a:srgbClr val="FFFFFF"/>
                </a:highlight>
              </a:rPr>
              <a:t>Taş</a:t>
            </a:r>
            <a:r>
              <a:rPr lang="en-CA" sz="2800" b="0" i="0" u="none" strike="noStrike" dirty="0">
                <a:solidFill>
                  <a:srgbClr val="222222"/>
                </a:solidFill>
                <a:effectLst/>
                <a:highlight>
                  <a:srgbClr val="FFFFFF"/>
                </a:highlight>
              </a:rPr>
              <a:t>, </a:t>
            </a:r>
            <a:r>
              <a:rPr lang="en-CA" sz="2800" b="0" i="0" u="none" strike="noStrike" dirty="0" err="1">
                <a:solidFill>
                  <a:srgbClr val="222222"/>
                </a:solidFill>
                <a:effectLst/>
                <a:highlight>
                  <a:srgbClr val="FFFFFF"/>
                </a:highlight>
              </a:rPr>
              <a:t>Duygu</a:t>
            </a:r>
            <a:r>
              <a:rPr lang="en-CA" sz="2800" b="0" i="0" u="none" strike="noStrike" dirty="0">
                <a:solidFill>
                  <a:srgbClr val="222222"/>
                </a:solidFill>
                <a:effectLst/>
                <a:highlight>
                  <a:srgbClr val="FFFFFF"/>
                </a:highlight>
              </a:rPr>
              <a:t>, Ola </a:t>
            </a:r>
            <a:r>
              <a:rPr lang="en-CA" sz="2800" b="0" i="0" u="none" strike="noStrike" dirty="0" err="1">
                <a:solidFill>
                  <a:srgbClr val="222222"/>
                </a:solidFill>
                <a:effectLst/>
                <a:highlight>
                  <a:srgbClr val="FFFFFF"/>
                </a:highlight>
              </a:rPr>
              <a:t>Jabali</a:t>
            </a:r>
            <a:r>
              <a:rPr lang="en-CA" sz="2800" b="0" i="0" u="none" strike="noStrike" dirty="0">
                <a:solidFill>
                  <a:srgbClr val="222222"/>
                </a:solidFill>
                <a:effectLst/>
                <a:highlight>
                  <a:srgbClr val="FFFFFF"/>
                </a:highlight>
              </a:rPr>
              <a:t>, and Tom Van </a:t>
            </a:r>
            <a:r>
              <a:rPr lang="en-CA" sz="2800" b="0" i="0" u="none" strike="noStrike" dirty="0" err="1">
                <a:solidFill>
                  <a:srgbClr val="222222"/>
                </a:solidFill>
                <a:effectLst/>
                <a:highlight>
                  <a:srgbClr val="FFFFFF"/>
                </a:highlight>
              </a:rPr>
              <a:t>Woensel</a:t>
            </a:r>
            <a:r>
              <a:rPr lang="en-CA" sz="2800" b="0" i="0" u="none" strike="noStrike" dirty="0">
                <a:solidFill>
                  <a:srgbClr val="222222"/>
                </a:solidFill>
                <a:effectLst/>
                <a:highlight>
                  <a:srgbClr val="FFFFFF"/>
                </a:highlight>
              </a:rPr>
              <a:t>. "A vehicle routing problem with flexible time windows." </a:t>
            </a:r>
            <a:r>
              <a:rPr lang="en-CA" sz="2800" b="0" i="1" u="none" strike="noStrike" dirty="0">
                <a:solidFill>
                  <a:srgbClr val="222222"/>
                </a:solidFill>
                <a:effectLst/>
              </a:rPr>
              <a:t>Computers &amp; Operations Research</a:t>
            </a:r>
            <a:r>
              <a:rPr lang="en-CA" sz="2800" b="0" i="0" u="none" strike="noStrike" dirty="0">
                <a:solidFill>
                  <a:srgbClr val="222222"/>
                </a:solidFill>
                <a:effectLst/>
                <a:highlight>
                  <a:srgbClr val="FFFFFF"/>
                </a:highlight>
              </a:rPr>
              <a:t> 52 (2014): 39-54.</a:t>
            </a:r>
            <a:endParaRPr lang="en-CA" sz="2800" dirty="0">
              <a:cs typeface="Calibri" panose="020F0502020204030204" pitchFamily="34" charset="0"/>
            </a:endParaRPr>
          </a:p>
          <a:p>
            <a:pPr lvl="1" defTabSz="713232">
              <a:lnSpc>
                <a:spcPct val="90000"/>
              </a:lnSpc>
              <a:spcAft>
                <a:spcPts val="600"/>
              </a:spcAft>
            </a:pPr>
            <a:endParaRPr lang="en-CA" sz="2800" dirty="0">
              <a:cs typeface="Calibri" panose="020F0502020204030204" pitchFamily="34" charset="0"/>
            </a:endParaRPr>
          </a:p>
          <a:p>
            <a:pPr lvl="1" defTabSz="713232">
              <a:lnSpc>
                <a:spcPct val="90000"/>
              </a:lnSpc>
              <a:spcAft>
                <a:spcPts val="600"/>
              </a:spcAft>
            </a:pPr>
            <a:r>
              <a:rPr lang="en-CA" sz="2800" dirty="0">
                <a:cs typeface="Calibri" panose="020F0502020204030204" pitchFamily="34" charset="0"/>
              </a:rPr>
              <a:t>[4] </a:t>
            </a:r>
            <a:r>
              <a:rPr lang="en-CA" sz="2800" b="0" i="0" u="none" strike="noStrike" dirty="0">
                <a:solidFill>
                  <a:srgbClr val="222222"/>
                </a:solidFill>
                <a:effectLst/>
                <a:highlight>
                  <a:srgbClr val="FFFFFF"/>
                </a:highlight>
              </a:rPr>
              <a:t>Golden, Bruce L., and Edward A. </a:t>
            </a:r>
            <a:r>
              <a:rPr lang="en-CA" sz="2800" b="0" i="0" u="none" strike="noStrike" dirty="0" err="1">
                <a:solidFill>
                  <a:srgbClr val="222222"/>
                </a:solidFill>
                <a:effectLst/>
                <a:highlight>
                  <a:srgbClr val="FFFFFF"/>
                </a:highlight>
              </a:rPr>
              <a:t>Wasil</a:t>
            </a:r>
            <a:r>
              <a:rPr lang="en-CA" sz="2800" b="0" i="0" u="none" strike="noStrike" dirty="0">
                <a:solidFill>
                  <a:srgbClr val="222222"/>
                </a:solidFill>
                <a:effectLst/>
                <a:highlight>
                  <a:srgbClr val="FFFFFF"/>
                </a:highlight>
              </a:rPr>
              <a:t>. "OR Practice—Computerized Vehicle Routing in the Soft Drink Industry." </a:t>
            </a:r>
            <a:r>
              <a:rPr lang="en-CA" sz="2800" b="0" i="1" u="none" strike="noStrike" dirty="0">
                <a:solidFill>
                  <a:srgbClr val="222222"/>
                </a:solidFill>
                <a:effectLst/>
              </a:rPr>
              <a:t>Operations research</a:t>
            </a:r>
            <a:r>
              <a:rPr lang="en-CA" sz="2800" b="0" i="0" u="none" strike="noStrike" dirty="0">
                <a:solidFill>
                  <a:srgbClr val="222222"/>
                </a:solidFill>
                <a:effectLst/>
                <a:highlight>
                  <a:srgbClr val="FFFFFF"/>
                </a:highlight>
              </a:rPr>
              <a:t> 35.1 (1987): 6-17.</a:t>
            </a:r>
            <a:endParaRPr lang="en-CA" sz="2800" dirty="0">
              <a:cs typeface="Calibri" panose="020F0502020204030204" pitchFamily="34" charset="0"/>
            </a:endParaRPr>
          </a:p>
          <a:p>
            <a:pPr lvl="1" defTabSz="713232">
              <a:lnSpc>
                <a:spcPct val="90000"/>
              </a:lnSpc>
              <a:spcAft>
                <a:spcPts val="600"/>
              </a:spcAft>
            </a:pPr>
            <a:endParaRPr lang="en-CA" sz="2800" dirty="0">
              <a:cs typeface="Calibri" panose="020F0502020204030204" pitchFamily="34" charset="0"/>
            </a:endParaRPr>
          </a:p>
          <a:p>
            <a:pPr lvl="1" defTabSz="713232">
              <a:lnSpc>
                <a:spcPct val="90000"/>
              </a:lnSpc>
              <a:spcAft>
                <a:spcPts val="600"/>
              </a:spcAft>
            </a:pPr>
            <a:r>
              <a:rPr lang="en-CA" sz="2800" dirty="0">
                <a:cs typeface="Calibri" panose="020F0502020204030204" pitchFamily="34" charset="0"/>
              </a:rPr>
              <a:t>[5] </a:t>
            </a:r>
            <a:r>
              <a:rPr lang="en-CA" sz="2800" b="0" i="0" u="none" strike="noStrike" dirty="0">
                <a:solidFill>
                  <a:srgbClr val="222222"/>
                </a:solidFill>
                <a:effectLst/>
                <a:highlight>
                  <a:srgbClr val="FFFFFF"/>
                </a:highlight>
              </a:rPr>
              <a:t>De Backer, Bruno, et al. "Local search in constraint programming: Application to the vehicle routing problem." </a:t>
            </a:r>
            <a:r>
              <a:rPr lang="en-CA" sz="2800" b="0" i="1" u="none" strike="noStrike" dirty="0">
                <a:solidFill>
                  <a:srgbClr val="222222"/>
                </a:solidFill>
                <a:effectLst/>
              </a:rPr>
              <a:t>Proc. CP-97 Workshop </a:t>
            </a:r>
            <a:r>
              <a:rPr lang="en-CA" sz="2800" b="0" i="1" u="none" strike="noStrike" dirty="0" err="1">
                <a:solidFill>
                  <a:srgbClr val="222222"/>
                </a:solidFill>
                <a:effectLst/>
              </a:rPr>
              <a:t>Indust</a:t>
            </a:r>
            <a:r>
              <a:rPr lang="en-CA" sz="2800" b="0" i="1" u="none" strike="noStrike" dirty="0">
                <a:solidFill>
                  <a:srgbClr val="222222"/>
                </a:solidFill>
                <a:effectLst/>
              </a:rPr>
              <a:t>. Constraint-Directed Scheduling</a:t>
            </a:r>
            <a:r>
              <a:rPr lang="en-CA" sz="2800" b="0" i="0" u="none" strike="noStrike" dirty="0">
                <a:solidFill>
                  <a:srgbClr val="222222"/>
                </a:solidFill>
                <a:effectLst/>
                <a:highlight>
                  <a:srgbClr val="FFFFFF"/>
                </a:highlight>
              </a:rPr>
              <a:t>. Schloss </a:t>
            </a:r>
            <a:r>
              <a:rPr lang="en-CA" sz="2800" b="0" i="0" u="none" strike="noStrike" dirty="0" err="1">
                <a:solidFill>
                  <a:srgbClr val="222222"/>
                </a:solidFill>
                <a:effectLst/>
                <a:highlight>
                  <a:srgbClr val="FFFFFF"/>
                </a:highlight>
              </a:rPr>
              <a:t>Hagenberg</a:t>
            </a:r>
            <a:r>
              <a:rPr lang="en-CA" sz="2800" b="0" i="0" u="none" strike="noStrike" dirty="0">
                <a:solidFill>
                  <a:srgbClr val="222222"/>
                </a:solidFill>
                <a:effectLst/>
                <a:highlight>
                  <a:srgbClr val="FFFFFF"/>
                </a:highlight>
              </a:rPr>
              <a:t> Austria, 1997.</a:t>
            </a:r>
            <a:endParaRPr lang="en-CA" sz="2800" dirty="0">
              <a:cs typeface="Calibri" panose="020F0502020204030204" pitchFamily="34" charset="0"/>
            </a:endParaRPr>
          </a:p>
        </p:txBody>
      </p:sp>
      <p:sp>
        <p:nvSpPr>
          <p:cNvPr id="13" name="Slide Number Placeholder 12">
            <a:extLst>
              <a:ext uri="{FF2B5EF4-FFF2-40B4-BE49-F238E27FC236}">
                <a16:creationId xmlns:a16="http://schemas.microsoft.com/office/drawing/2014/main" id="{77A64249-7BA6-3626-EDAD-403CA125997F}"/>
              </a:ext>
            </a:extLst>
          </p:cNvPr>
          <p:cNvSpPr>
            <a:spLocks noGrp="1"/>
          </p:cNvSpPr>
          <p:nvPr>
            <p:ph type="sldNum" sz="quarter" idx="12"/>
          </p:nvPr>
        </p:nvSpPr>
        <p:spPr/>
        <p:txBody>
          <a:bodyPr/>
          <a:lstStyle/>
          <a:p>
            <a:fld id="{B6F15528-21DE-4FAA-801E-634DDDAF4B2B}" type="slidenum">
              <a:rPr lang="en-US" smtClean="0"/>
              <a:pPr/>
              <a:t>18</a:t>
            </a:fld>
            <a:r>
              <a:rPr lang="en-US"/>
              <a:t> of 19</a:t>
            </a:r>
            <a:endParaRPr lang="en-US" dirty="0"/>
          </a:p>
        </p:txBody>
      </p:sp>
    </p:spTree>
    <p:extLst>
      <p:ext uri="{BB962C8B-B14F-4D97-AF65-F5344CB8AC3E}">
        <p14:creationId xmlns:p14="http://schemas.microsoft.com/office/powerpoint/2010/main" val="786674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5CF2E716-41CF-5151-9D70-62F69C537E90}"/>
              </a:ext>
            </a:extLst>
          </p:cNvPr>
          <p:cNvSpPr/>
          <p:nvPr/>
        </p:nvSpPr>
        <p:spPr>
          <a:xfrm rot="-1204608">
            <a:off x="10205931" y="-127296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8" name="Freeform 2">
            <a:extLst>
              <a:ext uri="{FF2B5EF4-FFF2-40B4-BE49-F238E27FC236}">
                <a16:creationId xmlns:a16="http://schemas.microsoft.com/office/drawing/2014/main" id="{23CE729E-5FE6-41B9-D81C-F7DDAFEF7D18}"/>
              </a:ext>
            </a:extLst>
          </p:cNvPr>
          <p:cNvSpPr/>
          <p:nvPr/>
        </p:nvSpPr>
        <p:spPr>
          <a:xfrm rot="-1204608">
            <a:off x="10663131" y="8463578"/>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11" name="Freeform 10">
            <a:extLst>
              <a:ext uri="{FF2B5EF4-FFF2-40B4-BE49-F238E27FC236}">
                <a16:creationId xmlns:a16="http://schemas.microsoft.com/office/drawing/2014/main" id="{14B1EDB2-EEC1-966D-8CB3-B0DDFC7E3010}"/>
              </a:ext>
            </a:extLst>
          </p:cNvPr>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12" name="Freeform 4">
            <a:extLst>
              <a:ext uri="{FF2B5EF4-FFF2-40B4-BE49-F238E27FC236}">
                <a16:creationId xmlns:a16="http://schemas.microsoft.com/office/drawing/2014/main" id="{B691D321-1795-DA00-B582-C24B1D3F61D2}"/>
              </a:ext>
            </a:extLst>
          </p:cNvPr>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5" name="Content Placeholder 2">
            <a:extLst>
              <a:ext uri="{FF2B5EF4-FFF2-40B4-BE49-F238E27FC236}">
                <a16:creationId xmlns:a16="http://schemas.microsoft.com/office/drawing/2014/main" id="{04416889-3ADC-E32F-E199-76E4230566B7}"/>
              </a:ext>
            </a:extLst>
          </p:cNvPr>
          <p:cNvSpPr txBox="1">
            <a:spLocks/>
          </p:cNvSpPr>
          <p:nvPr/>
        </p:nvSpPr>
        <p:spPr>
          <a:xfrm>
            <a:off x="4007256" y="1555565"/>
            <a:ext cx="10515600" cy="435133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CA" sz="19900" dirty="0">
                <a:latin typeface="Edwardian Script ITC" panose="030303020407070D0804" pitchFamily="66" charset="0"/>
              </a:rPr>
              <a:t>Thank you</a:t>
            </a:r>
          </a:p>
        </p:txBody>
      </p:sp>
      <p:sp>
        <p:nvSpPr>
          <p:cNvPr id="6" name="TextBox 5">
            <a:extLst>
              <a:ext uri="{FF2B5EF4-FFF2-40B4-BE49-F238E27FC236}">
                <a16:creationId xmlns:a16="http://schemas.microsoft.com/office/drawing/2014/main" id="{F5DF942E-26B8-2D29-9853-39444598080B}"/>
              </a:ext>
            </a:extLst>
          </p:cNvPr>
          <p:cNvSpPr txBox="1"/>
          <p:nvPr/>
        </p:nvSpPr>
        <p:spPr>
          <a:xfrm>
            <a:off x="7505486" y="6282837"/>
            <a:ext cx="3520133" cy="677108"/>
          </a:xfrm>
          <a:prstGeom prst="rect">
            <a:avLst/>
          </a:prstGeom>
          <a:noFill/>
        </p:spPr>
        <p:txBody>
          <a:bodyPr wrap="square">
            <a:spAutoFit/>
          </a:bodyPr>
          <a:lstStyle/>
          <a:p>
            <a:pPr algn="ctr"/>
            <a:r>
              <a:rPr lang="en-US" sz="2400" b="1" dirty="0">
                <a:ea typeface="+mj-ea"/>
                <a:cs typeface="Arial" panose="020B0604020202020204" pitchFamily="34" charset="0"/>
              </a:rPr>
              <a:t>Mahdi </a:t>
            </a:r>
            <a:r>
              <a:rPr lang="en-US" sz="2400" b="1" dirty="0" err="1">
                <a:ea typeface="+mj-ea"/>
                <a:cs typeface="Arial" panose="020B0604020202020204" pitchFamily="34" charset="0"/>
              </a:rPr>
              <a:t>Mohammadizadeh</a:t>
            </a:r>
            <a:endParaRPr lang="en-US" sz="2400" b="1" dirty="0">
              <a:ea typeface="+mj-ea"/>
              <a:cs typeface="Arial" panose="020B0604020202020204" pitchFamily="34" charset="0"/>
            </a:endParaRPr>
          </a:p>
          <a:p>
            <a:pPr algn="ctr"/>
            <a:r>
              <a:rPr lang="en-US" sz="1400" dirty="0">
                <a:ea typeface="+mj-ea"/>
                <a:cs typeface="Arial" panose="020B0604020202020204" pitchFamily="34" charset="0"/>
              </a:rPr>
              <a:t>mahdi.mohammadizadeh@ucalgary.ca</a:t>
            </a:r>
          </a:p>
        </p:txBody>
      </p:sp>
      <p:sp>
        <p:nvSpPr>
          <p:cNvPr id="7" name="TextBox 6">
            <a:extLst>
              <a:ext uri="{FF2B5EF4-FFF2-40B4-BE49-F238E27FC236}">
                <a16:creationId xmlns:a16="http://schemas.microsoft.com/office/drawing/2014/main" id="{56D9CAAD-D781-A2EC-6317-2BA01A2CE279}"/>
              </a:ext>
            </a:extLst>
          </p:cNvPr>
          <p:cNvSpPr txBox="1"/>
          <p:nvPr/>
        </p:nvSpPr>
        <p:spPr>
          <a:xfrm>
            <a:off x="2743200" y="6282837"/>
            <a:ext cx="2683182" cy="677108"/>
          </a:xfrm>
          <a:prstGeom prst="rect">
            <a:avLst/>
          </a:prstGeom>
          <a:noFill/>
        </p:spPr>
        <p:txBody>
          <a:bodyPr wrap="square">
            <a:spAutoFit/>
          </a:bodyPr>
          <a:lstStyle/>
          <a:p>
            <a:pPr algn="ctr"/>
            <a:r>
              <a:rPr lang="en-US" sz="2400" b="1" dirty="0">
                <a:ea typeface="+mj-ea"/>
                <a:cs typeface="Arial" panose="020B0604020202020204" pitchFamily="34" charset="0"/>
              </a:rPr>
              <a:t>Arash Mozhdehi</a:t>
            </a:r>
          </a:p>
          <a:p>
            <a:pPr algn="ctr"/>
            <a:r>
              <a:rPr lang="en-US" sz="1400" dirty="0">
                <a:ea typeface="+mj-ea"/>
                <a:cs typeface="Arial" panose="020B0604020202020204" pitchFamily="34" charset="0"/>
              </a:rPr>
              <a:t>arash.mozhdehi@ucalgary.ca</a:t>
            </a:r>
          </a:p>
        </p:txBody>
      </p:sp>
      <p:sp>
        <p:nvSpPr>
          <p:cNvPr id="14" name="TextBox 13">
            <a:extLst>
              <a:ext uri="{FF2B5EF4-FFF2-40B4-BE49-F238E27FC236}">
                <a16:creationId xmlns:a16="http://schemas.microsoft.com/office/drawing/2014/main" id="{B16CE9E1-86B4-9D54-6007-CBC2747AEAE3}"/>
              </a:ext>
            </a:extLst>
          </p:cNvPr>
          <p:cNvSpPr txBox="1"/>
          <p:nvPr/>
        </p:nvSpPr>
        <p:spPr>
          <a:xfrm>
            <a:off x="13104723" y="6282837"/>
            <a:ext cx="1878844" cy="677108"/>
          </a:xfrm>
          <a:prstGeom prst="rect">
            <a:avLst/>
          </a:prstGeom>
          <a:noFill/>
        </p:spPr>
        <p:txBody>
          <a:bodyPr wrap="square">
            <a:spAutoFit/>
          </a:bodyPr>
          <a:lstStyle/>
          <a:p>
            <a:pPr algn="ctr"/>
            <a:r>
              <a:rPr lang="en-US" sz="2400" b="1" dirty="0">
                <a:ea typeface="+mj-ea"/>
                <a:cs typeface="Arial" panose="020B0604020202020204" pitchFamily="34" charset="0"/>
              </a:rPr>
              <a:t>Xin Wang</a:t>
            </a:r>
          </a:p>
          <a:p>
            <a:pPr algn="ctr"/>
            <a:r>
              <a:rPr lang="en-US" sz="1400" dirty="0">
                <a:ea typeface="+mj-ea"/>
                <a:cs typeface="Arial" panose="020B0604020202020204" pitchFamily="34" charset="0"/>
              </a:rPr>
              <a:t>xcwang@ucalgary.ca</a:t>
            </a:r>
          </a:p>
        </p:txBody>
      </p:sp>
      <p:pic>
        <p:nvPicPr>
          <p:cNvPr id="16" name="Picture 15" descr="A logo of university of calgary&#10;&#10;Description automatically generated with low confidence">
            <a:extLst>
              <a:ext uri="{FF2B5EF4-FFF2-40B4-BE49-F238E27FC236}">
                <a16:creationId xmlns:a16="http://schemas.microsoft.com/office/drawing/2014/main" id="{6443E57B-AFB1-D70C-C6B2-9863110BF9C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5754" y1="79172" x2="35754" y2="82483"/>
                        <a14:foregroundMark x1="30726" y1="80000" x2="30726" y2="80000"/>
                        <a14:foregroundMark x1="13631" y1="82897" x2="13631" y2="82897"/>
                        <a14:foregroundMark x1="44134" y1="77931" x2="44134" y2="77931"/>
                        <a14:foregroundMark x1="63911" y1="79586" x2="63911" y2="79586"/>
                        <a14:foregroundMark x1="68939" y1="79172" x2="68939" y2="79172"/>
                        <a14:foregroundMark x1="82682" y1="78759" x2="82682" y2="78759"/>
                        <a14:foregroundMark x1="84358" y1="62621" x2="84358" y2="62621"/>
                        <a14:foregroundMark x1="80670" y1="65517" x2="80670" y2="65517"/>
                        <a14:foregroundMark x1="67933" y1="63448" x2="67933" y2="63448"/>
                        <a14:foregroundMark x1="61564" y1="61379" x2="61564" y2="61379"/>
                        <a14:foregroundMark x1="56872" y1="63034" x2="56872" y2="63034"/>
                        <a14:foregroundMark x1="53855" y1="64690" x2="53855" y2="64690"/>
                        <a14:foregroundMark x1="47151" y1="63862" x2="47151" y2="63862"/>
                        <a14:foregroundMark x1="37095" y1="64276" x2="37095" y2="64276"/>
                        <a14:foregroundMark x1="32737" y1="64690" x2="32737" y2="64690"/>
                        <a14:foregroundMark x1="26704" y1="64690" x2="26704" y2="64690"/>
                        <a14:foregroundMark x1="23352" y1="65517" x2="23352" y2="65517"/>
                        <a14:foregroundMark x1="15978" y1="64690" x2="15978" y2="64690"/>
                        <a14:backgroundMark x1="45810" y1="62621" x2="45810" y2="62621"/>
                      </a14:backgroundRemoval>
                    </a14:imgEffect>
                  </a14:imgLayer>
                </a14:imgProps>
              </a:ext>
              <a:ext uri="{28A0092B-C50C-407E-A947-70E740481C1C}">
                <a14:useLocalDpi xmlns:a14="http://schemas.microsoft.com/office/drawing/2010/main" val="0"/>
              </a:ext>
            </a:extLst>
          </a:blip>
          <a:stretch>
            <a:fillRect/>
          </a:stretch>
        </p:blipFill>
        <p:spPr>
          <a:xfrm>
            <a:off x="8028144" y="7711814"/>
            <a:ext cx="2473824" cy="2003936"/>
          </a:xfrm>
          <a:prstGeom prst="rect">
            <a:avLst/>
          </a:prstGeom>
        </p:spPr>
      </p:pic>
      <p:sp>
        <p:nvSpPr>
          <p:cNvPr id="13" name="Slide Number Placeholder 12">
            <a:extLst>
              <a:ext uri="{FF2B5EF4-FFF2-40B4-BE49-F238E27FC236}">
                <a16:creationId xmlns:a16="http://schemas.microsoft.com/office/drawing/2014/main" id="{519E46A0-0C67-0E91-D1E6-B32F58578F28}"/>
              </a:ext>
            </a:extLst>
          </p:cNvPr>
          <p:cNvSpPr>
            <a:spLocks noGrp="1"/>
          </p:cNvSpPr>
          <p:nvPr>
            <p:ph type="sldNum" sz="quarter" idx="12"/>
          </p:nvPr>
        </p:nvSpPr>
        <p:spPr/>
        <p:txBody>
          <a:bodyPr/>
          <a:lstStyle/>
          <a:p>
            <a:fld id="{B6F15528-21DE-4FAA-801E-634DDDAF4B2B}" type="slidenum">
              <a:rPr lang="en-US" smtClean="0"/>
              <a:pPr/>
              <a:t>19</a:t>
            </a:fld>
            <a:r>
              <a:rPr lang="en-US"/>
              <a:t> of 19</a:t>
            </a:r>
            <a:endParaRPr lang="en-US" dirty="0"/>
          </a:p>
        </p:txBody>
      </p:sp>
      <p:pic>
        <p:nvPicPr>
          <p:cNvPr id="3" name="Picture 2" descr="A qr code with a white background&#10;&#10;Description automatically generated">
            <a:extLst>
              <a:ext uri="{FF2B5EF4-FFF2-40B4-BE49-F238E27FC236}">
                <a16:creationId xmlns:a16="http://schemas.microsoft.com/office/drawing/2014/main" id="{13C22C64-7EA8-7474-AF68-2C870FB18A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714" y="889098"/>
            <a:ext cx="3738686" cy="3738686"/>
          </a:xfrm>
          <a:prstGeom prst="rect">
            <a:avLst/>
          </a:prstGeom>
        </p:spPr>
      </p:pic>
      <p:sp>
        <p:nvSpPr>
          <p:cNvPr id="10" name="TextBox 9">
            <a:extLst>
              <a:ext uri="{FF2B5EF4-FFF2-40B4-BE49-F238E27FC236}">
                <a16:creationId xmlns:a16="http://schemas.microsoft.com/office/drawing/2014/main" id="{5A052092-DD5A-31C3-ACF8-86C8D9E5B359}"/>
              </a:ext>
            </a:extLst>
          </p:cNvPr>
          <p:cNvSpPr txBox="1"/>
          <p:nvPr/>
        </p:nvSpPr>
        <p:spPr>
          <a:xfrm>
            <a:off x="2084966" y="4443118"/>
            <a:ext cx="778182" cy="369332"/>
          </a:xfrm>
          <a:prstGeom prst="rect">
            <a:avLst/>
          </a:prstGeom>
          <a:noFill/>
        </p:spPr>
        <p:txBody>
          <a:bodyPr wrap="square">
            <a:spAutoFit/>
          </a:bodyPr>
          <a:lstStyle/>
          <a:p>
            <a:pPr algn="ctr"/>
            <a:r>
              <a:rPr lang="en-US" sz="1800" dirty="0">
                <a:ea typeface="+mj-ea"/>
                <a:cs typeface="Arial" panose="020B0604020202020204" pitchFamily="34" charset="0"/>
              </a:rPr>
              <a:t>Code</a:t>
            </a:r>
          </a:p>
        </p:txBody>
      </p:sp>
      <p:pic>
        <p:nvPicPr>
          <p:cNvPr id="17" name="Picture 16" descr="A qr code on a white background&#10;&#10;Description automatically generated">
            <a:extLst>
              <a:ext uri="{FF2B5EF4-FFF2-40B4-BE49-F238E27FC236}">
                <a16:creationId xmlns:a16="http://schemas.microsoft.com/office/drawing/2014/main" id="{243882D5-8481-F800-85DC-D68D4FDA76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43244" y="2392350"/>
            <a:ext cx="3744756" cy="3744756"/>
          </a:xfrm>
          <a:prstGeom prst="rect">
            <a:avLst/>
          </a:prstGeom>
        </p:spPr>
      </p:pic>
      <p:sp>
        <p:nvSpPr>
          <p:cNvPr id="19" name="TextBox 18">
            <a:extLst>
              <a:ext uri="{FF2B5EF4-FFF2-40B4-BE49-F238E27FC236}">
                <a16:creationId xmlns:a16="http://schemas.microsoft.com/office/drawing/2014/main" id="{4235CB34-313E-793A-99A2-1D26070E61C0}"/>
              </a:ext>
            </a:extLst>
          </p:cNvPr>
          <p:cNvSpPr txBox="1"/>
          <p:nvPr/>
        </p:nvSpPr>
        <p:spPr>
          <a:xfrm>
            <a:off x="15843776" y="5991375"/>
            <a:ext cx="1143692" cy="369332"/>
          </a:xfrm>
          <a:prstGeom prst="rect">
            <a:avLst/>
          </a:prstGeom>
          <a:noFill/>
        </p:spPr>
        <p:txBody>
          <a:bodyPr wrap="square">
            <a:spAutoFit/>
          </a:bodyPr>
          <a:lstStyle/>
          <a:p>
            <a:pPr algn="ctr"/>
            <a:r>
              <a:rPr lang="en-US" sz="1800" dirty="0">
                <a:ea typeface="+mj-ea"/>
                <a:cs typeface="Arial" panose="020B0604020202020204" pitchFamily="34" charset="0"/>
              </a:rPr>
              <a:t>Email</a:t>
            </a:r>
          </a:p>
        </p:txBody>
      </p:sp>
    </p:spTree>
    <p:extLst>
      <p:ext uri="{BB962C8B-B14F-4D97-AF65-F5344CB8AC3E}">
        <p14:creationId xmlns:p14="http://schemas.microsoft.com/office/powerpoint/2010/main" val="4006491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F94237-0536-4DB1-8C95-39E355CED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White puzzle with one red piece">
            <a:extLst>
              <a:ext uri="{FF2B5EF4-FFF2-40B4-BE49-F238E27FC236}">
                <a16:creationId xmlns:a16="http://schemas.microsoft.com/office/drawing/2014/main" id="{BD452D76-5579-A317-4DC7-698AA8FBA9F7}"/>
              </a:ext>
            </a:extLst>
          </p:cNvPr>
          <p:cNvPicPr>
            <a:picLocks noChangeAspect="1"/>
          </p:cNvPicPr>
          <p:nvPr/>
        </p:nvPicPr>
        <p:blipFill rotWithShape="1">
          <a:blip r:embed="rId3">
            <a:duotone>
              <a:schemeClr val="accent1">
                <a:shade val="45000"/>
                <a:satMod val="135000"/>
              </a:schemeClr>
              <a:prstClr val="white"/>
            </a:duotone>
            <a:alphaModFix amt="35000"/>
          </a:blip>
          <a:srcRect/>
          <a:stretch/>
        </p:blipFill>
        <p:spPr>
          <a:xfrm>
            <a:off x="20" y="10"/>
            <a:ext cx="18287981" cy="10286988"/>
          </a:xfrm>
          <a:prstGeom prst="rect">
            <a:avLst/>
          </a:prstGeom>
        </p:spPr>
      </p:pic>
      <p:sp>
        <p:nvSpPr>
          <p:cNvPr id="2" name="TextBox 1">
            <a:extLst>
              <a:ext uri="{FF2B5EF4-FFF2-40B4-BE49-F238E27FC236}">
                <a16:creationId xmlns:a16="http://schemas.microsoft.com/office/drawing/2014/main" id="{CBBFD9F5-604E-BA44-93CC-0882D5996FD9}"/>
              </a:ext>
            </a:extLst>
          </p:cNvPr>
          <p:cNvSpPr txBox="1"/>
          <p:nvPr/>
        </p:nvSpPr>
        <p:spPr>
          <a:xfrm>
            <a:off x="304800" y="2233390"/>
            <a:ext cx="5308842" cy="1677683"/>
          </a:xfrm>
          <a:prstGeom prst="rect">
            <a:avLst/>
          </a:prstGeom>
        </p:spPr>
        <p:txBody>
          <a:bodyPr vert="horz" lIns="91440" tIns="45720" rIns="91440" bIns="45720" rtlCol="0" anchor="t">
            <a:normAutofit lnSpcReduction="10000"/>
          </a:bodyPr>
          <a:lstStyle/>
          <a:p>
            <a:pPr algn="r">
              <a:lnSpc>
                <a:spcPct val="90000"/>
              </a:lnSpc>
              <a:spcBef>
                <a:spcPct val="0"/>
              </a:spcBef>
              <a:spcAft>
                <a:spcPts val="600"/>
              </a:spcAft>
            </a:pPr>
            <a:r>
              <a:rPr lang="en-US" sz="12000" dirty="0">
                <a:solidFill>
                  <a:srgbClr val="FFFFFF"/>
                </a:solidFill>
                <a:ea typeface="+mj-ea"/>
                <a:cs typeface="+mj-cs"/>
              </a:rPr>
              <a:t>Agenda</a:t>
            </a: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538" y="875017"/>
            <a:ext cx="208559" cy="20855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08" y="1218960"/>
            <a:ext cx="136707" cy="136707"/>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8228" y="1555599"/>
            <a:ext cx="191571" cy="191571"/>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84171" y="5254548"/>
            <a:ext cx="0" cy="5019135"/>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54637" y="8455020"/>
            <a:ext cx="227304" cy="227304"/>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67762" y="9145138"/>
            <a:ext cx="162938" cy="162938"/>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31432" y="9357043"/>
            <a:ext cx="143638" cy="14363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BF72CAC-C3BB-FDBE-0423-30353B2DAE63}"/>
              </a:ext>
            </a:extLst>
          </p:cNvPr>
          <p:cNvSpPr txBox="1"/>
          <p:nvPr/>
        </p:nvSpPr>
        <p:spPr>
          <a:xfrm>
            <a:off x="1356973" y="6414349"/>
            <a:ext cx="8785469" cy="3278522"/>
          </a:xfrm>
          <a:prstGeom prst="rect">
            <a:avLst/>
          </a:prstGeom>
        </p:spPr>
        <p:txBody>
          <a:bodyPr vert="horz" lIns="91440" tIns="45720" rIns="91440" bIns="45720" rtlCol="0">
            <a:normAutofit lnSpcReduction="10000"/>
          </a:bodyPr>
          <a:lstStyle/>
          <a:p>
            <a:pPr marL="571500" indent="-571500" fontAlgn="base">
              <a:lnSpc>
                <a:spcPct val="90000"/>
              </a:lnSpc>
              <a:spcAft>
                <a:spcPts val="600"/>
              </a:spcAft>
              <a:buFont typeface="Wingdings" pitchFamily="2" charset="2"/>
              <a:buChar char="Ø"/>
            </a:pPr>
            <a:r>
              <a:rPr lang="en-US" sz="4400" b="0" i="0" u="none" strike="noStrike" dirty="0">
                <a:solidFill>
                  <a:schemeClr val="bg1"/>
                </a:solidFill>
                <a:effectLst/>
              </a:rPr>
              <a:t>Motivation​</a:t>
            </a:r>
          </a:p>
          <a:p>
            <a:pPr marL="571500" indent="-571500" fontAlgn="base">
              <a:lnSpc>
                <a:spcPct val="90000"/>
              </a:lnSpc>
              <a:spcAft>
                <a:spcPts val="600"/>
              </a:spcAft>
              <a:buFont typeface="Wingdings" pitchFamily="2" charset="2"/>
              <a:buChar char="Ø"/>
            </a:pPr>
            <a:r>
              <a:rPr lang="en-US" sz="4400" b="0" i="0" u="none" strike="noStrike" dirty="0">
                <a:solidFill>
                  <a:schemeClr val="bg1"/>
                </a:solidFill>
                <a:effectLst/>
              </a:rPr>
              <a:t>Literature Review</a:t>
            </a:r>
          </a:p>
          <a:p>
            <a:pPr marL="571500" indent="-571500" fontAlgn="base">
              <a:lnSpc>
                <a:spcPct val="90000"/>
              </a:lnSpc>
              <a:spcAft>
                <a:spcPts val="600"/>
              </a:spcAft>
              <a:buFont typeface="Wingdings" pitchFamily="2" charset="2"/>
              <a:buChar char="Ø"/>
            </a:pPr>
            <a:r>
              <a:rPr lang="en-US" sz="4400" b="0" i="0" u="none" strike="noStrike" dirty="0">
                <a:solidFill>
                  <a:schemeClr val="bg1"/>
                </a:solidFill>
                <a:effectLst/>
              </a:rPr>
              <a:t>Proposed Method (Edge-DIRECT)​</a:t>
            </a:r>
          </a:p>
          <a:p>
            <a:pPr marL="571500" indent="-571500" fontAlgn="base">
              <a:lnSpc>
                <a:spcPct val="90000"/>
              </a:lnSpc>
              <a:spcAft>
                <a:spcPts val="600"/>
              </a:spcAft>
              <a:buFont typeface="Wingdings" pitchFamily="2" charset="2"/>
              <a:buChar char="Ø"/>
            </a:pPr>
            <a:r>
              <a:rPr lang="en-US" sz="4400" b="0" i="0" u="none" strike="noStrike" dirty="0">
                <a:solidFill>
                  <a:schemeClr val="bg1"/>
                </a:solidFill>
                <a:effectLst/>
              </a:rPr>
              <a:t>Experimental Results​</a:t>
            </a:r>
          </a:p>
          <a:p>
            <a:pPr marL="571500" indent="-571500" fontAlgn="base">
              <a:lnSpc>
                <a:spcPct val="90000"/>
              </a:lnSpc>
              <a:spcAft>
                <a:spcPts val="600"/>
              </a:spcAft>
              <a:buFont typeface="Wingdings" pitchFamily="2" charset="2"/>
              <a:buChar char="Ø"/>
            </a:pPr>
            <a:r>
              <a:rPr lang="en-US" sz="4400" b="0" i="0" u="none" strike="noStrike" dirty="0">
                <a:solidFill>
                  <a:schemeClr val="bg1"/>
                </a:solidFill>
                <a:effectLst/>
              </a:rPr>
              <a:t>Conclusion and Future Works​</a:t>
            </a:r>
          </a:p>
        </p:txBody>
      </p:sp>
      <p:sp>
        <p:nvSpPr>
          <p:cNvPr id="5" name="Freeform 10">
            <a:extLst>
              <a:ext uri="{FF2B5EF4-FFF2-40B4-BE49-F238E27FC236}">
                <a16:creationId xmlns:a16="http://schemas.microsoft.com/office/drawing/2014/main" id="{A2920051-5582-52D6-177A-AE6145171A88}"/>
              </a:ext>
            </a:extLst>
          </p:cNvPr>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6" name="Freeform 4">
            <a:extLst>
              <a:ext uri="{FF2B5EF4-FFF2-40B4-BE49-F238E27FC236}">
                <a16:creationId xmlns:a16="http://schemas.microsoft.com/office/drawing/2014/main" id="{94287E93-451D-6C95-FDAC-5AA4EB5B8759}"/>
              </a:ext>
            </a:extLst>
          </p:cNvPr>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17" name="Slide Number Placeholder 16">
            <a:extLst>
              <a:ext uri="{FF2B5EF4-FFF2-40B4-BE49-F238E27FC236}">
                <a16:creationId xmlns:a16="http://schemas.microsoft.com/office/drawing/2014/main" id="{C0EF1D61-75AD-6C0C-4740-D2B31CAE88EE}"/>
              </a:ext>
            </a:extLst>
          </p:cNvPr>
          <p:cNvSpPr>
            <a:spLocks noGrp="1"/>
          </p:cNvSpPr>
          <p:nvPr>
            <p:ph type="sldNum" sz="quarter" idx="12"/>
          </p:nvPr>
        </p:nvSpPr>
        <p:spPr/>
        <p:txBody>
          <a:bodyPr/>
          <a:lstStyle/>
          <a:p>
            <a:fld id="{B6F15528-21DE-4FAA-801E-634DDDAF4B2B}" type="slidenum">
              <a:rPr lang="en-US" smtClean="0"/>
              <a:pPr/>
              <a:t>2</a:t>
            </a:fld>
            <a:r>
              <a:rPr lang="en-US"/>
              <a:t> of 19</a:t>
            </a:r>
            <a:endParaRPr lang="en-US" dirty="0"/>
          </a:p>
        </p:txBody>
      </p:sp>
    </p:spTree>
    <p:extLst>
      <p:ext uri="{BB962C8B-B14F-4D97-AF65-F5344CB8AC3E}">
        <p14:creationId xmlns:p14="http://schemas.microsoft.com/office/powerpoint/2010/main" val="3468446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177C-E8D0-C33E-8FF0-203A7E477765}"/>
              </a:ext>
            </a:extLst>
          </p:cNvPr>
          <p:cNvSpPr txBox="1">
            <a:spLocks noGrp="1" noRot="1" noMove="1" noResize="1" noEditPoints="1" noAdjustHandles="1" noChangeArrowheads="1" noChangeShapeType="1"/>
          </p:cNvSpPr>
          <p:nvPr/>
        </p:nvSpPr>
        <p:spPr>
          <a:xfrm>
            <a:off x="914400" y="615904"/>
            <a:ext cx="10477109"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Motivation (</a:t>
            </a:r>
            <a:r>
              <a:rPr lang="en-US" sz="4400" dirty="0"/>
              <a:t>Why VRP?)</a:t>
            </a:r>
            <a:endParaRPr lang="en-CA" dirty="0"/>
          </a:p>
        </p:txBody>
      </p:sp>
      <p:sp>
        <p:nvSpPr>
          <p:cNvPr id="4" name="Freeform 2">
            <a:extLst>
              <a:ext uri="{FF2B5EF4-FFF2-40B4-BE49-F238E27FC236}">
                <a16:creationId xmlns:a16="http://schemas.microsoft.com/office/drawing/2014/main" id="{F8212044-5651-B08D-AA02-BA5654883F60}"/>
              </a:ext>
            </a:extLst>
          </p:cNvPr>
          <p:cNvSpPr>
            <a:spLocks noGrp="1" noRot="1" noMove="1" noResize="1" noEditPoints="1" noAdjustHandles="1" noChangeArrowheads="1" noChangeShapeType="1"/>
          </p:cNvSpPr>
          <p:nvPr/>
        </p:nvSpPr>
        <p:spPr>
          <a:xfrm rot="-1204608">
            <a:off x="8472036" y="-19092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5" name="Freeform 10">
            <a:extLst>
              <a:ext uri="{FF2B5EF4-FFF2-40B4-BE49-F238E27FC236}">
                <a16:creationId xmlns:a16="http://schemas.microsoft.com/office/drawing/2014/main" id="{DDE954F6-EB42-4504-7801-F2C5F719F8FB}"/>
              </a:ext>
            </a:extLst>
          </p:cNvPr>
          <p:cNvSpPr>
            <a:spLocks noGrp="1" noRot="1" noMove="1" noResize="1" noEditPoints="1" noAdjustHandles="1" noChangeArrowheads="1" noChangeShapeType="1"/>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6" name="Freeform 4">
            <a:extLst>
              <a:ext uri="{FF2B5EF4-FFF2-40B4-BE49-F238E27FC236}">
                <a16:creationId xmlns:a16="http://schemas.microsoft.com/office/drawing/2014/main" id="{942491C4-2CC7-6EC3-7635-4E52A6503E10}"/>
              </a:ext>
            </a:extLst>
          </p:cNvPr>
          <p:cNvSpPr>
            <a:spLocks noGrp="1" noRot="1" noMove="1" noResize="1" noEditPoints="1" noAdjustHandles="1" noChangeArrowheads="1" noChangeShapeType="1"/>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7" name="AutoShape 5">
            <a:extLst>
              <a:ext uri="{FF2B5EF4-FFF2-40B4-BE49-F238E27FC236}">
                <a16:creationId xmlns:a16="http://schemas.microsoft.com/office/drawing/2014/main" id="{38FBBE86-39A4-3761-8540-FCD658A566F7}"/>
              </a:ext>
            </a:extLst>
          </p:cNvPr>
          <p:cNvSpPr>
            <a:spLocks noGrp="1" noRot="1" noMove="1" noResize="1" noEditPoints="1" noAdjustHandles="1" noChangeArrowheads="1" noChangeShapeType="1"/>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sp>
        <p:nvSpPr>
          <p:cNvPr id="8" name="Content Placeholder 2">
            <a:extLst>
              <a:ext uri="{FF2B5EF4-FFF2-40B4-BE49-F238E27FC236}">
                <a16:creationId xmlns:a16="http://schemas.microsoft.com/office/drawing/2014/main" id="{D8609F05-98FD-86C9-E0B5-930A190C6B39}"/>
              </a:ext>
            </a:extLst>
          </p:cNvPr>
          <p:cNvSpPr>
            <a:spLocks noGrp="1" noRot="1" noMove="1" noResize="1" noEditPoints="1" noAdjustHandles="1" noChangeArrowheads="1" noChangeShapeType="1"/>
          </p:cNvSpPr>
          <p:nvPr/>
        </p:nvSpPr>
        <p:spPr>
          <a:xfrm>
            <a:off x="752628" y="2235340"/>
            <a:ext cx="8010372" cy="7937355"/>
          </a:xfrm>
          <a:prstGeom prst="rect">
            <a:avLst/>
          </a:prstGeom>
        </p:spPr>
        <p:txBody>
          <a:bodyPr>
            <a:normAutofit/>
          </a:bodyPr>
          <a:lstStyle/>
          <a:p>
            <a:pPr marL="914400" lvl="1" indent="-457200" defTabSz="713232">
              <a:lnSpc>
                <a:spcPct val="90000"/>
              </a:lnSpc>
              <a:spcAft>
                <a:spcPts val="600"/>
              </a:spcAft>
              <a:buFont typeface="Wingdings" pitchFamily="2" charset="2"/>
              <a:buChar char="q"/>
            </a:pPr>
            <a:endParaRPr lang="en-US" sz="2800" b="1" dirty="0">
              <a:cs typeface="Calibri" panose="020F0502020204030204" pitchFamily="34" charset="0"/>
            </a:endParaRPr>
          </a:p>
          <a:p>
            <a:pPr marL="914400" lvl="1" indent="-457200" defTabSz="713232">
              <a:lnSpc>
                <a:spcPct val="90000"/>
              </a:lnSpc>
              <a:spcAft>
                <a:spcPts val="600"/>
              </a:spcAft>
              <a:buFont typeface="Wingdings" pitchFamily="2" charset="2"/>
              <a:buChar char="q"/>
            </a:pPr>
            <a:endParaRPr lang="en-US" sz="2800" b="1" dirty="0">
              <a:cs typeface="Calibri" panose="020F0502020204030204" pitchFamily="34" charset="0"/>
            </a:endParaRPr>
          </a:p>
          <a:p>
            <a:pPr marL="914400" lvl="1" indent="-457200" defTabSz="713232">
              <a:lnSpc>
                <a:spcPct val="90000"/>
              </a:lnSpc>
              <a:spcAft>
                <a:spcPts val="600"/>
              </a:spcAft>
              <a:buFont typeface="Wingdings" pitchFamily="2" charset="2"/>
              <a:buChar char="q"/>
            </a:pPr>
            <a:r>
              <a:rPr lang="en-US" sz="2800" b="1" dirty="0">
                <a:cs typeface="Calibri" panose="020F0502020204030204" pitchFamily="34" charset="0"/>
              </a:rPr>
              <a:t>Distribution costs </a:t>
            </a:r>
            <a:r>
              <a:rPr lang="en-US" sz="2800" dirty="0">
                <a:cs typeface="Calibri" panose="020F0502020204030204" pitchFamily="34" charset="0"/>
              </a:rPr>
              <a:t>make up almost </a:t>
            </a:r>
            <a:r>
              <a:rPr lang="en-US" sz="2800" b="1" dirty="0">
                <a:cs typeface="Calibri" panose="020F0502020204030204" pitchFamily="34" charset="0"/>
              </a:rPr>
              <a:t>50% </a:t>
            </a:r>
            <a:r>
              <a:rPr lang="en-US" sz="2800" dirty="0">
                <a:cs typeface="Calibri" panose="020F0502020204030204" pitchFamily="34" charset="0"/>
              </a:rPr>
              <a:t>of total logistics operations costs.</a:t>
            </a:r>
          </a:p>
          <a:p>
            <a:pPr marL="914400" lvl="1" indent="-457200" defTabSz="713232">
              <a:lnSpc>
                <a:spcPct val="90000"/>
              </a:lnSpc>
              <a:spcAft>
                <a:spcPts val="600"/>
              </a:spcAft>
              <a:buFont typeface="Wingdings" pitchFamily="2" charset="2"/>
              <a:buChar char="q"/>
            </a:pPr>
            <a:endParaRPr lang="en-US" sz="2800" dirty="0">
              <a:cs typeface="Calibri" panose="020F0502020204030204" pitchFamily="34" charset="0"/>
            </a:endParaRPr>
          </a:p>
          <a:p>
            <a:pPr lvl="1" defTabSz="713232">
              <a:lnSpc>
                <a:spcPct val="90000"/>
              </a:lnSpc>
              <a:spcAft>
                <a:spcPts val="600"/>
              </a:spcAft>
            </a:pPr>
            <a:endParaRPr lang="en-US" sz="2800" dirty="0">
              <a:cs typeface="Calibri" panose="020F0502020204030204" pitchFamily="34" charset="0"/>
            </a:endParaRPr>
          </a:p>
          <a:p>
            <a:pPr lvl="1" defTabSz="713232">
              <a:lnSpc>
                <a:spcPct val="90000"/>
              </a:lnSpc>
              <a:spcAft>
                <a:spcPts val="600"/>
              </a:spcAft>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r>
              <a:rPr lang="en-US" sz="2800" b="1" dirty="0">
                <a:cs typeface="Calibri" panose="020F0502020204030204" pitchFamily="34" charset="0"/>
              </a:rPr>
              <a:t>Vehicle routing problems (VRP) </a:t>
            </a:r>
            <a:r>
              <a:rPr lang="en-US" sz="2800" dirty="0">
                <a:cs typeface="Calibri" panose="020F0502020204030204" pitchFamily="34" charset="0"/>
              </a:rPr>
              <a:t>is </a:t>
            </a:r>
            <a:r>
              <a:rPr lang="en-US" sz="2800">
                <a:cs typeface="Calibri" panose="020F0502020204030204" pitchFamily="34" charset="0"/>
              </a:rPr>
              <a:t>a crucial  </a:t>
            </a:r>
            <a:r>
              <a:rPr lang="en-US" sz="2800" dirty="0">
                <a:cs typeface="Calibri" panose="020F0502020204030204" pitchFamily="34" charset="0"/>
              </a:rPr>
              <a:t>optimization problem aiming at minimizing the distribution costs.</a:t>
            </a:r>
          </a:p>
          <a:p>
            <a:pPr lvl="1" defTabSz="713232">
              <a:lnSpc>
                <a:spcPct val="90000"/>
              </a:lnSpc>
              <a:spcAft>
                <a:spcPts val="600"/>
              </a:spcAft>
            </a:pPr>
            <a:endParaRPr lang="en-CA" dirty="0"/>
          </a:p>
          <a:p>
            <a:pPr marL="914400" lvl="1" indent="-457200" defTabSz="713232">
              <a:lnSpc>
                <a:spcPct val="90000"/>
              </a:lnSpc>
              <a:spcAft>
                <a:spcPts val="600"/>
              </a:spcAft>
              <a:buFont typeface="Wingdings" pitchFamily="2" charset="2"/>
              <a:buChar char="q"/>
            </a:pPr>
            <a:endParaRPr lang="en-CA" dirty="0"/>
          </a:p>
          <a:p>
            <a:pPr marL="914400" lvl="1" indent="-457200" defTabSz="713232">
              <a:lnSpc>
                <a:spcPct val="90000"/>
              </a:lnSpc>
              <a:spcAft>
                <a:spcPts val="600"/>
              </a:spcAft>
              <a:buFont typeface="Wingdings" pitchFamily="2" charset="2"/>
              <a:buChar char="q"/>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endParaRPr lang="en-US" sz="2800" dirty="0">
              <a:cs typeface="Calibri" panose="020F0502020204030204" pitchFamily="34" charset="0"/>
            </a:endParaRPr>
          </a:p>
        </p:txBody>
      </p:sp>
      <p:sp>
        <p:nvSpPr>
          <p:cNvPr id="12" name="Freeform 2">
            <a:extLst>
              <a:ext uri="{FF2B5EF4-FFF2-40B4-BE49-F238E27FC236}">
                <a16:creationId xmlns:a16="http://schemas.microsoft.com/office/drawing/2014/main" id="{331C3723-E66F-BE4D-37CE-3A586DA52E98}"/>
              </a:ext>
            </a:extLst>
          </p:cNvPr>
          <p:cNvSpPr/>
          <p:nvPr/>
        </p:nvSpPr>
        <p:spPr>
          <a:xfrm>
            <a:off x="9677400" y="3086100"/>
            <a:ext cx="7214263" cy="6330532"/>
          </a:xfrm>
          <a:custGeom>
            <a:avLst/>
            <a:gdLst/>
            <a:ahLst/>
            <a:cxnLst/>
            <a:rect l="l" t="t" r="r" b="b"/>
            <a:pathLst>
              <a:path w="9045923" h="9261357">
                <a:moveTo>
                  <a:pt x="0" y="0"/>
                </a:moveTo>
                <a:lnTo>
                  <a:pt x="9045923" y="0"/>
                </a:lnTo>
                <a:lnTo>
                  <a:pt x="9045923" y="9261358"/>
                </a:lnTo>
                <a:lnTo>
                  <a:pt x="0" y="9261358"/>
                </a:lnTo>
                <a:lnTo>
                  <a:pt x="0" y="0"/>
                </a:lnTo>
                <a:close/>
              </a:path>
            </a:pathLst>
          </a:custGeom>
          <a:blipFill>
            <a:blip r:embed="rId6"/>
            <a:stretch>
              <a:fillRect l="-11525" t="-6985" r="-59054" b="-4089"/>
            </a:stretch>
          </a:blipFill>
        </p:spPr>
        <p:txBody>
          <a:bodyPr/>
          <a:lstStyle/>
          <a:p>
            <a:endParaRPr lang="en-US"/>
          </a:p>
        </p:txBody>
      </p:sp>
      <p:sp>
        <p:nvSpPr>
          <p:cNvPr id="15" name="Freeform 10">
            <a:extLst>
              <a:ext uri="{FF2B5EF4-FFF2-40B4-BE49-F238E27FC236}">
                <a16:creationId xmlns:a16="http://schemas.microsoft.com/office/drawing/2014/main" id="{7A254D4D-63FA-AB84-D8CD-7BED16F87CA3}"/>
              </a:ext>
            </a:extLst>
          </p:cNvPr>
          <p:cNvSpPr>
            <a:spLocks/>
          </p:cNvSpPr>
          <p:nvPr/>
        </p:nvSpPr>
        <p:spPr>
          <a:xfrm rot="1186556">
            <a:off x="14363294" y="5037099"/>
            <a:ext cx="1478266" cy="1752600"/>
          </a:xfrm>
          <a:custGeom>
            <a:avLst/>
            <a:gdLst/>
            <a:ahLst/>
            <a:cxnLst/>
            <a:rect l="l" t="t" r="r" b="b"/>
            <a:pathLst>
              <a:path w="347774" h="633757">
                <a:moveTo>
                  <a:pt x="0" y="0"/>
                </a:moveTo>
                <a:lnTo>
                  <a:pt x="347774" y="0"/>
                </a:lnTo>
                <a:lnTo>
                  <a:pt x="347774" y="633756"/>
                </a:lnTo>
                <a:lnTo>
                  <a:pt x="0" y="6337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Slide Number Placeholder 12">
            <a:extLst>
              <a:ext uri="{FF2B5EF4-FFF2-40B4-BE49-F238E27FC236}">
                <a16:creationId xmlns:a16="http://schemas.microsoft.com/office/drawing/2014/main" id="{7B72826A-D693-E63A-FCAA-37A22E29836F}"/>
              </a:ext>
            </a:extLst>
          </p:cNvPr>
          <p:cNvSpPr>
            <a:spLocks noGrp="1"/>
          </p:cNvSpPr>
          <p:nvPr>
            <p:ph type="sldNum" sz="quarter" idx="12"/>
          </p:nvPr>
        </p:nvSpPr>
        <p:spPr/>
        <p:txBody>
          <a:bodyPr/>
          <a:lstStyle/>
          <a:p>
            <a:fld id="{B6F15528-21DE-4FAA-801E-634DDDAF4B2B}" type="slidenum">
              <a:rPr lang="en-US" smtClean="0"/>
              <a:pPr/>
              <a:t>3</a:t>
            </a:fld>
            <a:r>
              <a:rPr lang="en-US" dirty="0"/>
              <a:t> of 19</a:t>
            </a:r>
          </a:p>
        </p:txBody>
      </p:sp>
    </p:spTree>
    <p:extLst>
      <p:ext uri="{BB962C8B-B14F-4D97-AF65-F5344CB8AC3E}">
        <p14:creationId xmlns:p14="http://schemas.microsoft.com/office/powerpoint/2010/main" val="1355689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CBBCBF-88F8-C3D7-29D8-338C35608569}"/>
              </a:ext>
            </a:extLst>
          </p:cNvPr>
          <p:cNvSpPr txBox="1">
            <a:spLocks noGrp="1" noRot="1" noMove="1" noResize="1" noEditPoints="1" noAdjustHandles="1" noChangeArrowheads="1" noChangeShapeType="1"/>
          </p:cNvSpPr>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Motivation (Why HFEVRPTW?)</a:t>
            </a:r>
            <a:endParaRPr lang="en-CA" dirty="0"/>
          </a:p>
        </p:txBody>
      </p:sp>
      <p:sp>
        <p:nvSpPr>
          <p:cNvPr id="21" name="Content Placeholder 2">
            <a:extLst>
              <a:ext uri="{FF2B5EF4-FFF2-40B4-BE49-F238E27FC236}">
                <a16:creationId xmlns:a16="http://schemas.microsoft.com/office/drawing/2014/main" id="{F51ADF44-6A02-C6B9-5819-EDDD0AACA121}"/>
              </a:ext>
            </a:extLst>
          </p:cNvPr>
          <p:cNvSpPr>
            <a:spLocks noGrp="1" noRot="1" noMove="1" noResize="1" noEditPoints="1" noAdjustHandles="1" noChangeArrowheads="1" noChangeShapeType="1"/>
          </p:cNvSpPr>
          <p:nvPr/>
        </p:nvSpPr>
        <p:spPr>
          <a:xfrm>
            <a:off x="752628" y="2235340"/>
            <a:ext cx="8543772" cy="7435755"/>
          </a:xfrm>
          <a:prstGeom prst="rect">
            <a:avLst/>
          </a:prstGeom>
        </p:spPr>
        <p:txBody>
          <a:bodyPr>
            <a:normAutofit lnSpcReduction="10000"/>
          </a:bodyPr>
          <a:lstStyle/>
          <a:p>
            <a:pPr marL="914400" lvl="1" indent="-457200" defTabSz="713232">
              <a:lnSpc>
                <a:spcPct val="90000"/>
              </a:lnSpc>
              <a:spcAft>
                <a:spcPts val="600"/>
              </a:spcAft>
              <a:buFont typeface="Wingdings" pitchFamily="2" charset="2"/>
              <a:buChar char="q"/>
            </a:pPr>
            <a:r>
              <a:rPr lang="en-US" sz="2800" dirty="0">
                <a:cs typeface="Calibri" panose="020F0502020204030204" pitchFamily="34" charset="0"/>
              </a:rPr>
              <a:t>Recently, logistics companies are increasingly adopting medium- and heavy-duty electric vehicles in their fleets</a:t>
            </a: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Governmental incentives</a:t>
            </a: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New regulations</a:t>
            </a:r>
          </a:p>
          <a:p>
            <a:pPr marL="914400" lvl="1" indent="-457200" defTabSz="713232">
              <a:lnSpc>
                <a:spcPct val="90000"/>
              </a:lnSpc>
              <a:spcAft>
                <a:spcPts val="600"/>
              </a:spcAft>
              <a:buFont typeface="Wingdings" pitchFamily="2" charset="2"/>
              <a:buChar char="q"/>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r>
              <a:rPr lang="en-US" sz="2800" dirty="0">
                <a:cs typeface="Calibri" panose="020F0502020204030204" pitchFamily="34" charset="0"/>
              </a:rPr>
              <a:t>In real world operations, companies often employ heterogenous fleet</a:t>
            </a: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Cargo capacity</a:t>
            </a: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Battery capacity</a:t>
            </a:r>
            <a:br>
              <a:rPr lang="en-US" sz="2800" dirty="0">
                <a:cs typeface="Calibri" panose="020F0502020204030204" pitchFamily="34" charset="0"/>
              </a:rPr>
            </a:b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r>
              <a:rPr lang="en-US" sz="2800" dirty="0">
                <a:cs typeface="Calibri" panose="020F0502020204030204" pitchFamily="34" charset="0"/>
              </a:rPr>
              <a:t>Customers often set time-windows for their demands</a:t>
            </a: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In-house policies</a:t>
            </a: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Traffic regulations</a:t>
            </a:r>
          </a:p>
          <a:p>
            <a:pPr marL="342900" indent="-342900" defTabSz="713232">
              <a:lnSpc>
                <a:spcPct val="90000"/>
              </a:lnSpc>
              <a:spcAft>
                <a:spcPts val="600"/>
              </a:spcAft>
              <a:buFont typeface="Arial" panose="020B0604020202020204" pitchFamily="34" charset="0"/>
              <a:buChar char="•"/>
            </a:pPr>
            <a:endParaRPr lang="en-US" sz="2800" dirty="0">
              <a:cs typeface="Calibri" panose="020F0502020204030204" pitchFamily="34" charset="0"/>
            </a:endParaRPr>
          </a:p>
        </p:txBody>
      </p:sp>
      <p:sp>
        <p:nvSpPr>
          <p:cNvPr id="23" name="Freeform 2">
            <a:extLst>
              <a:ext uri="{FF2B5EF4-FFF2-40B4-BE49-F238E27FC236}">
                <a16:creationId xmlns:a16="http://schemas.microsoft.com/office/drawing/2014/main" id="{46797DD2-ADA2-6B68-BB70-012683EA76FA}"/>
              </a:ext>
            </a:extLst>
          </p:cNvPr>
          <p:cNvSpPr>
            <a:spLocks noGrp="1" noRot="1" noMove="1" noResize="1" noEditPoints="1" noAdjustHandles="1" noChangeArrowheads="1" noChangeShapeType="1"/>
          </p:cNvSpPr>
          <p:nvPr/>
        </p:nvSpPr>
        <p:spPr>
          <a:xfrm rot="-1204608">
            <a:off x="8472036" y="-19092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25" name="Freeform 10">
            <a:extLst>
              <a:ext uri="{FF2B5EF4-FFF2-40B4-BE49-F238E27FC236}">
                <a16:creationId xmlns:a16="http://schemas.microsoft.com/office/drawing/2014/main" id="{2AE165DD-1D94-434D-2A22-A0645FF644E3}"/>
              </a:ext>
            </a:extLst>
          </p:cNvPr>
          <p:cNvSpPr>
            <a:spLocks noGrp="1" noRot="1" noMove="1" noResize="1" noEditPoints="1" noAdjustHandles="1" noChangeArrowheads="1" noChangeShapeType="1"/>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28" name="Freeform 4">
            <a:extLst>
              <a:ext uri="{FF2B5EF4-FFF2-40B4-BE49-F238E27FC236}">
                <a16:creationId xmlns:a16="http://schemas.microsoft.com/office/drawing/2014/main" id="{2F8487A6-3CB7-E5EB-4587-D1DC76225E25}"/>
              </a:ext>
            </a:extLst>
          </p:cNvPr>
          <p:cNvSpPr>
            <a:spLocks noGrp="1" noRot="1" noMove="1" noResize="1" noEditPoints="1" noAdjustHandles="1" noChangeArrowheads="1" noChangeShapeType="1"/>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87" name="AutoShape 5">
            <a:extLst>
              <a:ext uri="{FF2B5EF4-FFF2-40B4-BE49-F238E27FC236}">
                <a16:creationId xmlns:a16="http://schemas.microsoft.com/office/drawing/2014/main" id="{4DC57838-10E8-6E07-ACE3-51DFE036D446}"/>
              </a:ext>
            </a:extLst>
          </p:cNvPr>
          <p:cNvSpPr>
            <a:spLocks noGrp="1" noRot="1" noMove="1" noResize="1" noEditPoints="1" noAdjustHandles="1" noChangeArrowheads="1" noChangeShapeType="1"/>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grpSp>
        <p:nvGrpSpPr>
          <p:cNvPr id="106" name="Group 105">
            <a:extLst>
              <a:ext uri="{FF2B5EF4-FFF2-40B4-BE49-F238E27FC236}">
                <a16:creationId xmlns:a16="http://schemas.microsoft.com/office/drawing/2014/main" id="{89BF018C-E743-C89E-5820-056218CCBA14}"/>
              </a:ext>
            </a:extLst>
          </p:cNvPr>
          <p:cNvGrpSpPr/>
          <p:nvPr/>
        </p:nvGrpSpPr>
        <p:grpSpPr>
          <a:xfrm>
            <a:off x="10727307" y="5143500"/>
            <a:ext cx="2944888" cy="1249962"/>
            <a:chOff x="10896600" y="5372100"/>
            <a:chExt cx="2944888" cy="1249962"/>
          </a:xfrm>
        </p:grpSpPr>
        <p:grpSp>
          <p:nvGrpSpPr>
            <p:cNvPr id="88" name="Group 87">
              <a:extLst>
                <a:ext uri="{FF2B5EF4-FFF2-40B4-BE49-F238E27FC236}">
                  <a16:creationId xmlns:a16="http://schemas.microsoft.com/office/drawing/2014/main" id="{F00372D2-B8FE-3944-8F58-147919809012}"/>
                </a:ext>
              </a:extLst>
            </p:cNvPr>
            <p:cNvGrpSpPr/>
            <p:nvPr/>
          </p:nvGrpSpPr>
          <p:grpSpPr>
            <a:xfrm>
              <a:off x="10896600" y="5372100"/>
              <a:ext cx="2552612" cy="762593"/>
              <a:chOff x="10569759" y="2324100"/>
              <a:chExt cx="2552612" cy="762593"/>
            </a:xfrm>
          </p:grpSpPr>
          <p:sp>
            <p:nvSpPr>
              <p:cNvPr id="89" name="Freeform 5">
                <a:extLst>
                  <a:ext uri="{FF2B5EF4-FFF2-40B4-BE49-F238E27FC236}">
                    <a16:creationId xmlns:a16="http://schemas.microsoft.com/office/drawing/2014/main" id="{BE9001BE-5C20-CC31-EC24-29B487155BD7}"/>
                  </a:ext>
                </a:extLst>
              </p:cNvPr>
              <p:cNvSpPr>
                <a:spLocks/>
              </p:cNvSpPr>
              <p:nvPr/>
            </p:nvSpPr>
            <p:spPr>
              <a:xfrm>
                <a:off x="10569759" y="2324100"/>
                <a:ext cx="2552612" cy="762593"/>
              </a:xfrm>
              <a:custGeom>
                <a:avLst/>
                <a:gdLst/>
                <a:ahLst/>
                <a:cxnLst/>
                <a:rect l="l" t="t" r="r" b="b"/>
                <a:pathLst>
                  <a:path w="2552612" h="762593">
                    <a:moveTo>
                      <a:pt x="0" y="0"/>
                    </a:moveTo>
                    <a:lnTo>
                      <a:pt x="2552612" y="0"/>
                    </a:lnTo>
                    <a:lnTo>
                      <a:pt x="2552612" y="762593"/>
                    </a:lnTo>
                    <a:lnTo>
                      <a:pt x="0" y="7625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0" name="Freeform 10">
                <a:extLst>
                  <a:ext uri="{FF2B5EF4-FFF2-40B4-BE49-F238E27FC236}">
                    <a16:creationId xmlns:a16="http://schemas.microsoft.com/office/drawing/2014/main" id="{8C725C08-03C6-079F-A4CE-5D2AEE9A9EA8}"/>
                  </a:ext>
                </a:extLst>
              </p:cNvPr>
              <p:cNvSpPr>
                <a:spLocks/>
              </p:cNvSpPr>
              <p:nvPr/>
            </p:nvSpPr>
            <p:spPr>
              <a:xfrm>
                <a:off x="11353800" y="2439999"/>
                <a:ext cx="256081" cy="341301"/>
              </a:xfrm>
              <a:custGeom>
                <a:avLst/>
                <a:gdLst/>
                <a:ahLst/>
                <a:cxnLst/>
                <a:rect l="l" t="t" r="r" b="b"/>
                <a:pathLst>
                  <a:path w="347774" h="633757">
                    <a:moveTo>
                      <a:pt x="0" y="0"/>
                    </a:moveTo>
                    <a:lnTo>
                      <a:pt x="347774" y="0"/>
                    </a:lnTo>
                    <a:lnTo>
                      <a:pt x="347774" y="633756"/>
                    </a:lnTo>
                    <a:lnTo>
                      <a:pt x="0" y="6337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91" name="Group 90">
              <a:extLst>
                <a:ext uri="{FF2B5EF4-FFF2-40B4-BE49-F238E27FC236}">
                  <a16:creationId xmlns:a16="http://schemas.microsoft.com/office/drawing/2014/main" id="{BA00D1F7-ED44-1864-3E94-EB2E4F46A31E}"/>
                </a:ext>
              </a:extLst>
            </p:cNvPr>
            <p:cNvGrpSpPr/>
            <p:nvPr/>
          </p:nvGrpSpPr>
          <p:grpSpPr>
            <a:xfrm>
              <a:off x="11909241" y="5684933"/>
              <a:ext cx="1633556" cy="677767"/>
              <a:chOff x="7162800" y="8343900"/>
              <a:chExt cx="1633556" cy="677767"/>
            </a:xfrm>
          </p:grpSpPr>
          <p:sp>
            <p:nvSpPr>
              <p:cNvPr id="92" name="Freeform 7">
                <a:extLst>
                  <a:ext uri="{FF2B5EF4-FFF2-40B4-BE49-F238E27FC236}">
                    <a16:creationId xmlns:a16="http://schemas.microsoft.com/office/drawing/2014/main" id="{7EE116BA-E027-5AFC-C4C3-D60B6DECB05F}"/>
                  </a:ext>
                </a:extLst>
              </p:cNvPr>
              <p:cNvSpPr>
                <a:spLocks/>
              </p:cNvSpPr>
              <p:nvPr/>
            </p:nvSpPr>
            <p:spPr>
              <a:xfrm flipH="1">
                <a:off x="7162800" y="8343900"/>
                <a:ext cx="1633556" cy="677767"/>
              </a:xfrm>
              <a:custGeom>
                <a:avLst/>
                <a:gdLst/>
                <a:ahLst/>
                <a:cxnLst/>
                <a:rect l="l" t="t" r="r" b="b"/>
                <a:pathLst>
                  <a:path w="1633556" h="677767">
                    <a:moveTo>
                      <a:pt x="1633556" y="0"/>
                    </a:moveTo>
                    <a:lnTo>
                      <a:pt x="0" y="0"/>
                    </a:lnTo>
                    <a:lnTo>
                      <a:pt x="0" y="677767"/>
                    </a:lnTo>
                    <a:lnTo>
                      <a:pt x="1633556" y="677767"/>
                    </a:lnTo>
                    <a:lnTo>
                      <a:pt x="1633556" y="0"/>
                    </a:lnTo>
                    <a:close/>
                  </a:path>
                </a:pathLst>
              </a:custGeom>
              <a:blipFill>
                <a:blip r:embed="rId10"/>
                <a:stretch>
                  <a:fillRect t="-4631" b="-4631"/>
                </a:stretch>
              </a:blipFill>
            </p:spPr>
            <p:txBody>
              <a:bodyPr/>
              <a:lstStyle/>
              <a:p>
                <a:endParaRPr lang="en-US" dirty="0"/>
              </a:p>
            </p:txBody>
          </p:sp>
          <p:sp>
            <p:nvSpPr>
              <p:cNvPr id="93" name="Freeform 10">
                <a:extLst>
                  <a:ext uri="{FF2B5EF4-FFF2-40B4-BE49-F238E27FC236}">
                    <a16:creationId xmlns:a16="http://schemas.microsoft.com/office/drawing/2014/main" id="{22DC0D13-8116-A645-197E-F6A15446E3B9}"/>
                  </a:ext>
                </a:extLst>
              </p:cNvPr>
              <p:cNvSpPr>
                <a:spLocks/>
              </p:cNvSpPr>
              <p:nvPr/>
            </p:nvSpPr>
            <p:spPr>
              <a:xfrm>
                <a:off x="7668719" y="8420100"/>
                <a:ext cx="256081" cy="341301"/>
              </a:xfrm>
              <a:custGeom>
                <a:avLst/>
                <a:gdLst/>
                <a:ahLst/>
                <a:cxnLst/>
                <a:rect l="l" t="t" r="r" b="b"/>
                <a:pathLst>
                  <a:path w="347774" h="633757">
                    <a:moveTo>
                      <a:pt x="0" y="0"/>
                    </a:moveTo>
                    <a:lnTo>
                      <a:pt x="347774" y="0"/>
                    </a:lnTo>
                    <a:lnTo>
                      <a:pt x="347774" y="633756"/>
                    </a:lnTo>
                    <a:lnTo>
                      <a:pt x="0" y="6337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94" name="Group 93">
              <a:extLst>
                <a:ext uri="{FF2B5EF4-FFF2-40B4-BE49-F238E27FC236}">
                  <a16:creationId xmlns:a16="http://schemas.microsoft.com/office/drawing/2014/main" id="{0DA8C0C4-FD02-F14C-3408-A90D9545A99A}"/>
                </a:ext>
              </a:extLst>
            </p:cNvPr>
            <p:cNvGrpSpPr/>
            <p:nvPr/>
          </p:nvGrpSpPr>
          <p:grpSpPr>
            <a:xfrm>
              <a:off x="12595041" y="5981700"/>
              <a:ext cx="1246447" cy="640362"/>
              <a:chOff x="5331613" y="7308268"/>
              <a:chExt cx="1246447" cy="640362"/>
            </a:xfrm>
          </p:grpSpPr>
          <p:sp>
            <p:nvSpPr>
              <p:cNvPr id="95" name="Freeform 8">
                <a:extLst>
                  <a:ext uri="{FF2B5EF4-FFF2-40B4-BE49-F238E27FC236}">
                    <a16:creationId xmlns:a16="http://schemas.microsoft.com/office/drawing/2014/main" id="{989F1A7D-1ADD-540A-0438-D34A9C5CFA74}"/>
                  </a:ext>
                </a:extLst>
              </p:cNvPr>
              <p:cNvSpPr/>
              <p:nvPr/>
            </p:nvSpPr>
            <p:spPr>
              <a:xfrm>
                <a:off x="5331613" y="7308268"/>
                <a:ext cx="1246447" cy="640362"/>
              </a:xfrm>
              <a:custGeom>
                <a:avLst/>
                <a:gdLst/>
                <a:ahLst/>
                <a:cxnLst/>
                <a:rect l="l" t="t" r="r" b="b"/>
                <a:pathLst>
                  <a:path w="1246447" h="640362">
                    <a:moveTo>
                      <a:pt x="0" y="0"/>
                    </a:moveTo>
                    <a:lnTo>
                      <a:pt x="1246447" y="0"/>
                    </a:lnTo>
                    <a:lnTo>
                      <a:pt x="1246447" y="640363"/>
                    </a:lnTo>
                    <a:lnTo>
                      <a:pt x="0" y="64036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6" name="Freeform 10">
                <a:extLst>
                  <a:ext uri="{FF2B5EF4-FFF2-40B4-BE49-F238E27FC236}">
                    <a16:creationId xmlns:a16="http://schemas.microsoft.com/office/drawing/2014/main" id="{E9E54C25-4B10-63EC-AE4B-FEF40182E567}"/>
                  </a:ext>
                </a:extLst>
              </p:cNvPr>
              <p:cNvSpPr>
                <a:spLocks/>
              </p:cNvSpPr>
              <p:nvPr/>
            </p:nvSpPr>
            <p:spPr>
              <a:xfrm>
                <a:off x="5611319" y="7392999"/>
                <a:ext cx="256081" cy="341301"/>
              </a:xfrm>
              <a:custGeom>
                <a:avLst/>
                <a:gdLst/>
                <a:ahLst/>
                <a:cxnLst/>
                <a:rect l="l" t="t" r="r" b="b"/>
                <a:pathLst>
                  <a:path w="347774" h="633757">
                    <a:moveTo>
                      <a:pt x="0" y="0"/>
                    </a:moveTo>
                    <a:lnTo>
                      <a:pt x="347774" y="0"/>
                    </a:lnTo>
                    <a:lnTo>
                      <a:pt x="347774" y="633756"/>
                    </a:lnTo>
                    <a:lnTo>
                      <a:pt x="0" y="6337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grpSp>
        <p:nvGrpSpPr>
          <p:cNvPr id="105" name="Group 104">
            <a:extLst>
              <a:ext uri="{FF2B5EF4-FFF2-40B4-BE49-F238E27FC236}">
                <a16:creationId xmlns:a16="http://schemas.microsoft.com/office/drawing/2014/main" id="{29EC326A-93F0-C99D-28B6-7902284C627C}"/>
              </a:ext>
            </a:extLst>
          </p:cNvPr>
          <p:cNvGrpSpPr/>
          <p:nvPr/>
        </p:nvGrpSpPr>
        <p:grpSpPr>
          <a:xfrm>
            <a:off x="13519820" y="2304497"/>
            <a:ext cx="2528180" cy="1640002"/>
            <a:chOff x="12705400" y="3390529"/>
            <a:chExt cx="2528180" cy="1640002"/>
          </a:xfrm>
        </p:grpSpPr>
        <p:sp>
          <p:nvSpPr>
            <p:cNvPr id="101" name="Freeform 4">
              <a:extLst>
                <a:ext uri="{FF2B5EF4-FFF2-40B4-BE49-F238E27FC236}">
                  <a16:creationId xmlns:a16="http://schemas.microsoft.com/office/drawing/2014/main" id="{76F4F037-44E1-96EE-A0BF-D56AB8DE672A}"/>
                </a:ext>
              </a:extLst>
            </p:cNvPr>
            <p:cNvSpPr/>
            <p:nvPr/>
          </p:nvSpPr>
          <p:spPr>
            <a:xfrm>
              <a:off x="12705400" y="3390529"/>
              <a:ext cx="1180757" cy="1401677"/>
            </a:xfrm>
            <a:custGeom>
              <a:avLst/>
              <a:gdLst/>
              <a:ahLst/>
              <a:cxnLst/>
              <a:rect l="l" t="t" r="r" b="b"/>
              <a:pathLst>
                <a:path w="3132392" h="4114800">
                  <a:moveTo>
                    <a:pt x="0" y="0"/>
                  </a:moveTo>
                  <a:lnTo>
                    <a:pt x="3132391" y="0"/>
                  </a:lnTo>
                  <a:lnTo>
                    <a:pt x="3132391"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grpSp>
          <p:nvGrpSpPr>
            <p:cNvPr id="102" name="Group 101">
              <a:extLst>
                <a:ext uri="{FF2B5EF4-FFF2-40B4-BE49-F238E27FC236}">
                  <a16:creationId xmlns:a16="http://schemas.microsoft.com/office/drawing/2014/main" id="{30EE63C2-C824-3EC0-FAED-C64369B858A9}"/>
                </a:ext>
              </a:extLst>
            </p:cNvPr>
            <p:cNvGrpSpPr/>
            <p:nvPr/>
          </p:nvGrpSpPr>
          <p:grpSpPr>
            <a:xfrm>
              <a:off x="13295778" y="3867030"/>
              <a:ext cx="1937802" cy="1163501"/>
              <a:chOff x="12921198" y="7561399"/>
              <a:chExt cx="2958882" cy="1849301"/>
            </a:xfrm>
          </p:grpSpPr>
          <p:sp>
            <p:nvSpPr>
              <p:cNvPr id="103" name="Freeform 8">
                <a:extLst>
                  <a:ext uri="{FF2B5EF4-FFF2-40B4-BE49-F238E27FC236}">
                    <a16:creationId xmlns:a16="http://schemas.microsoft.com/office/drawing/2014/main" id="{10DD4DFC-9A3B-821C-56F6-2C22024DB1AF}"/>
                  </a:ext>
                </a:extLst>
              </p:cNvPr>
              <p:cNvSpPr/>
              <p:nvPr/>
            </p:nvSpPr>
            <p:spPr>
              <a:xfrm>
                <a:off x="12921198" y="7561399"/>
                <a:ext cx="2958882" cy="1849301"/>
              </a:xfrm>
              <a:custGeom>
                <a:avLst/>
                <a:gdLst/>
                <a:ahLst/>
                <a:cxnLst/>
                <a:rect l="l" t="t" r="r" b="b"/>
                <a:pathLst>
                  <a:path w="2958882" h="1849301">
                    <a:moveTo>
                      <a:pt x="0" y="0"/>
                    </a:moveTo>
                    <a:lnTo>
                      <a:pt x="2958882" y="0"/>
                    </a:lnTo>
                    <a:lnTo>
                      <a:pt x="2958882" y="1849301"/>
                    </a:lnTo>
                    <a:lnTo>
                      <a:pt x="0" y="1849301"/>
                    </a:lnTo>
                    <a:lnTo>
                      <a:pt x="0" y="0"/>
                    </a:lnTo>
                    <a:close/>
                  </a:path>
                </a:pathLst>
              </a:custGeom>
              <a:blipFill>
                <a:blip r:embed="rId15"/>
                <a:stretch>
                  <a:fillRect/>
                </a:stretch>
              </a:blipFill>
            </p:spPr>
            <p:txBody>
              <a:bodyPr/>
              <a:lstStyle/>
              <a:p>
                <a:endParaRPr lang="en-US" dirty="0"/>
              </a:p>
            </p:txBody>
          </p:sp>
          <p:sp>
            <p:nvSpPr>
              <p:cNvPr id="104" name="Freeform 9">
                <a:extLst>
                  <a:ext uri="{FF2B5EF4-FFF2-40B4-BE49-F238E27FC236}">
                    <a16:creationId xmlns:a16="http://schemas.microsoft.com/office/drawing/2014/main" id="{76E1F746-EFE6-C47D-81AD-AADF319210C7}"/>
                  </a:ext>
                </a:extLst>
              </p:cNvPr>
              <p:cNvSpPr/>
              <p:nvPr/>
            </p:nvSpPr>
            <p:spPr>
              <a:xfrm>
                <a:off x="15199970" y="8020428"/>
                <a:ext cx="306896" cy="705573"/>
              </a:xfrm>
              <a:custGeom>
                <a:avLst/>
                <a:gdLst/>
                <a:ahLst/>
                <a:cxnLst/>
                <a:rect l="l" t="t" r="r" b="b"/>
                <a:pathLst>
                  <a:path w="306896" h="705573">
                    <a:moveTo>
                      <a:pt x="0" y="0"/>
                    </a:moveTo>
                    <a:lnTo>
                      <a:pt x="306896" y="0"/>
                    </a:lnTo>
                    <a:lnTo>
                      <a:pt x="306896" y="705573"/>
                    </a:lnTo>
                    <a:lnTo>
                      <a:pt x="0" y="70557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grpSp>
      <p:grpSp>
        <p:nvGrpSpPr>
          <p:cNvPr id="110" name="Group 109">
            <a:extLst>
              <a:ext uri="{FF2B5EF4-FFF2-40B4-BE49-F238E27FC236}">
                <a16:creationId xmlns:a16="http://schemas.microsoft.com/office/drawing/2014/main" id="{B95BD56D-9D41-A83F-381C-DB88BCA0F085}"/>
              </a:ext>
            </a:extLst>
          </p:cNvPr>
          <p:cNvGrpSpPr/>
          <p:nvPr/>
        </p:nvGrpSpPr>
        <p:grpSpPr>
          <a:xfrm>
            <a:off x="15011400" y="7124700"/>
            <a:ext cx="2523972" cy="2110977"/>
            <a:chOff x="12139369" y="7128180"/>
            <a:chExt cx="3295930" cy="2832478"/>
          </a:xfrm>
        </p:grpSpPr>
        <p:sp>
          <p:nvSpPr>
            <p:cNvPr id="111" name="Freeform 4">
              <a:extLst>
                <a:ext uri="{FF2B5EF4-FFF2-40B4-BE49-F238E27FC236}">
                  <a16:creationId xmlns:a16="http://schemas.microsoft.com/office/drawing/2014/main" id="{E65FAC2D-4D9E-9D2B-31C0-A54793C17F90}"/>
                </a:ext>
              </a:extLst>
            </p:cNvPr>
            <p:cNvSpPr/>
            <p:nvPr/>
          </p:nvSpPr>
          <p:spPr>
            <a:xfrm>
              <a:off x="12870832" y="7128180"/>
              <a:ext cx="2564467" cy="2426627"/>
            </a:xfrm>
            <a:custGeom>
              <a:avLst/>
              <a:gdLst/>
              <a:ahLst/>
              <a:cxnLst/>
              <a:rect l="l" t="t" r="r" b="b"/>
              <a:pathLst>
                <a:path w="2564467" h="2426627">
                  <a:moveTo>
                    <a:pt x="0" y="0"/>
                  </a:moveTo>
                  <a:lnTo>
                    <a:pt x="2564467" y="0"/>
                  </a:lnTo>
                  <a:lnTo>
                    <a:pt x="2564467" y="2426627"/>
                  </a:lnTo>
                  <a:lnTo>
                    <a:pt x="0" y="24266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2" name="Freeform 5">
              <a:extLst>
                <a:ext uri="{FF2B5EF4-FFF2-40B4-BE49-F238E27FC236}">
                  <a16:creationId xmlns:a16="http://schemas.microsoft.com/office/drawing/2014/main" id="{B8E30C84-8272-4A3B-911F-E212FFA2C994}"/>
                </a:ext>
              </a:extLst>
            </p:cNvPr>
            <p:cNvSpPr/>
            <p:nvPr/>
          </p:nvSpPr>
          <p:spPr>
            <a:xfrm>
              <a:off x="12139369" y="8061071"/>
              <a:ext cx="2013696" cy="1899587"/>
            </a:xfrm>
            <a:custGeom>
              <a:avLst/>
              <a:gdLst/>
              <a:ahLst/>
              <a:cxnLst/>
              <a:rect l="l" t="t" r="r" b="b"/>
              <a:pathLst>
                <a:path w="2013696" h="1899587">
                  <a:moveTo>
                    <a:pt x="0" y="0"/>
                  </a:moveTo>
                  <a:lnTo>
                    <a:pt x="2013697" y="0"/>
                  </a:lnTo>
                  <a:lnTo>
                    <a:pt x="2013697" y="1899586"/>
                  </a:lnTo>
                  <a:lnTo>
                    <a:pt x="0" y="1899586"/>
                  </a:lnTo>
                  <a:lnTo>
                    <a:pt x="0" y="0"/>
                  </a:lnTo>
                  <a:close/>
                </a:path>
              </a:pathLst>
            </a:custGeom>
            <a:blipFill>
              <a:blip r:embed="rId20"/>
              <a:stretch>
                <a:fillRect/>
              </a:stretch>
            </a:blipFill>
          </p:spPr>
          <p:txBody>
            <a:bodyPr/>
            <a:lstStyle/>
            <a:p>
              <a:endParaRPr lang="en-US"/>
            </a:p>
          </p:txBody>
        </p:sp>
      </p:grpSp>
      <p:sp>
        <p:nvSpPr>
          <p:cNvPr id="6" name="Slide Number Placeholder 5">
            <a:extLst>
              <a:ext uri="{FF2B5EF4-FFF2-40B4-BE49-F238E27FC236}">
                <a16:creationId xmlns:a16="http://schemas.microsoft.com/office/drawing/2014/main" id="{A166A66E-F0A0-AF89-CE30-B5DAF098916A}"/>
              </a:ext>
            </a:extLst>
          </p:cNvPr>
          <p:cNvSpPr>
            <a:spLocks noGrp="1"/>
          </p:cNvSpPr>
          <p:nvPr>
            <p:ph type="sldNum" sz="quarter" idx="12"/>
          </p:nvPr>
        </p:nvSpPr>
        <p:spPr/>
        <p:txBody>
          <a:bodyPr/>
          <a:lstStyle/>
          <a:p>
            <a:fld id="{B6F15528-21DE-4FAA-801E-634DDDAF4B2B}" type="slidenum">
              <a:rPr lang="en-US" smtClean="0"/>
              <a:pPr/>
              <a:t>4</a:t>
            </a:fld>
            <a:r>
              <a:rPr lang="en-US"/>
              <a:t> of 19</a:t>
            </a:r>
            <a:endParaRPr lang="en-US" dirty="0"/>
          </a:p>
        </p:txBody>
      </p:sp>
    </p:spTree>
    <p:extLst>
      <p:ext uri="{BB962C8B-B14F-4D97-AF65-F5344CB8AC3E}">
        <p14:creationId xmlns:p14="http://schemas.microsoft.com/office/powerpoint/2010/main" val="231676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3177C-E8D0-C33E-8FF0-203A7E477765}"/>
              </a:ext>
            </a:extLst>
          </p:cNvPr>
          <p:cNvSpPr txBox="1">
            <a:spLocks noGrp="1" noRot="1" noMove="1" noResize="1" noEditPoints="1" noAdjustHandles="1" noChangeArrowheads="1" noChangeShapeType="1"/>
          </p:cNvSpPr>
          <p:nvPr/>
        </p:nvSpPr>
        <p:spPr>
          <a:xfrm>
            <a:off x="914400" y="615904"/>
            <a:ext cx="10477109"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Motivation (</a:t>
            </a:r>
            <a:r>
              <a:rPr lang="en-US" sz="4400" dirty="0"/>
              <a:t>What is HFEVRPTW?)</a:t>
            </a:r>
            <a:endParaRPr lang="en-CA" dirty="0"/>
          </a:p>
        </p:txBody>
      </p:sp>
      <p:sp>
        <p:nvSpPr>
          <p:cNvPr id="4" name="Freeform 2">
            <a:extLst>
              <a:ext uri="{FF2B5EF4-FFF2-40B4-BE49-F238E27FC236}">
                <a16:creationId xmlns:a16="http://schemas.microsoft.com/office/drawing/2014/main" id="{F8212044-5651-B08D-AA02-BA5654883F60}"/>
              </a:ext>
            </a:extLst>
          </p:cNvPr>
          <p:cNvSpPr>
            <a:spLocks noGrp="1" noRot="1" noMove="1" noResize="1" noEditPoints="1" noAdjustHandles="1" noChangeArrowheads="1" noChangeShapeType="1"/>
          </p:cNvSpPr>
          <p:nvPr/>
        </p:nvSpPr>
        <p:spPr>
          <a:xfrm rot="-1204608">
            <a:off x="8472036" y="-19092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5" name="Freeform 10">
            <a:extLst>
              <a:ext uri="{FF2B5EF4-FFF2-40B4-BE49-F238E27FC236}">
                <a16:creationId xmlns:a16="http://schemas.microsoft.com/office/drawing/2014/main" id="{DDE954F6-EB42-4504-7801-F2C5F719F8FB}"/>
              </a:ext>
            </a:extLst>
          </p:cNvPr>
          <p:cNvSpPr>
            <a:spLocks noGrp="1" noRot="1" noMove="1" noResize="1" noEditPoints="1" noAdjustHandles="1" noChangeArrowheads="1" noChangeShapeType="1"/>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6" name="Freeform 4">
            <a:extLst>
              <a:ext uri="{FF2B5EF4-FFF2-40B4-BE49-F238E27FC236}">
                <a16:creationId xmlns:a16="http://schemas.microsoft.com/office/drawing/2014/main" id="{942491C4-2CC7-6EC3-7635-4E52A6503E10}"/>
              </a:ext>
            </a:extLst>
          </p:cNvPr>
          <p:cNvSpPr>
            <a:spLocks noGrp="1" noRot="1" noMove="1" noResize="1" noEditPoints="1" noAdjustHandles="1" noChangeArrowheads="1" noChangeShapeType="1"/>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7" name="AutoShape 5">
            <a:extLst>
              <a:ext uri="{FF2B5EF4-FFF2-40B4-BE49-F238E27FC236}">
                <a16:creationId xmlns:a16="http://schemas.microsoft.com/office/drawing/2014/main" id="{38FBBE86-39A4-3761-8540-FCD658A566F7}"/>
              </a:ext>
            </a:extLst>
          </p:cNvPr>
          <p:cNvSpPr>
            <a:spLocks noGrp="1" noRot="1" noMove="1" noResize="1" noEditPoints="1" noAdjustHandles="1" noChangeArrowheads="1" noChangeShapeType="1"/>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sp>
        <p:nvSpPr>
          <p:cNvPr id="8" name="Content Placeholder 2">
            <a:extLst>
              <a:ext uri="{FF2B5EF4-FFF2-40B4-BE49-F238E27FC236}">
                <a16:creationId xmlns:a16="http://schemas.microsoft.com/office/drawing/2014/main" id="{D8609F05-98FD-86C9-E0B5-930A190C6B39}"/>
              </a:ext>
            </a:extLst>
          </p:cNvPr>
          <p:cNvSpPr>
            <a:spLocks noGrp="1" noRot="1" noMove="1" noResize="1" noEditPoints="1" noAdjustHandles="1" noChangeArrowheads="1" noChangeShapeType="1"/>
          </p:cNvSpPr>
          <p:nvPr/>
        </p:nvSpPr>
        <p:spPr>
          <a:xfrm>
            <a:off x="752628" y="2235340"/>
            <a:ext cx="8010372" cy="7937355"/>
          </a:xfrm>
          <a:prstGeom prst="rect">
            <a:avLst/>
          </a:prstGeom>
        </p:spPr>
        <p:txBody>
          <a:bodyPr>
            <a:normAutofit/>
          </a:bodyPr>
          <a:lstStyle/>
          <a:p>
            <a:pPr marL="914400" lvl="1" indent="-457200" defTabSz="713232">
              <a:lnSpc>
                <a:spcPct val="90000"/>
              </a:lnSpc>
              <a:spcAft>
                <a:spcPts val="600"/>
              </a:spcAft>
              <a:buFont typeface="Wingdings" pitchFamily="2" charset="2"/>
              <a:buChar char="q"/>
            </a:pPr>
            <a:r>
              <a:rPr lang="en-US" sz="2800" dirty="0">
                <a:cs typeface="Calibri" panose="020F0502020204030204" pitchFamily="34" charset="0"/>
              </a:rPr>
              <a:t>Objective: Minimizing total travel time/distance</a:t>
            </a:r>
          </a:p>
          <a:p>
            <a:pPr marL="914400" lvl="1" indent="-457200" defTabSz="713232">
              <a:lnSpc>
                <a:spcPct val="90000"/>
              </a:lnSpc>
              <a:spcAft>
                <a:spcPts val="600"/>
              </a:spcAft>
              <a:buFont typeface="Wingdings" pitchFamily="2" charset="2"/>
              <a:buChar char="q"/>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r>
              <a:rPr lang="en-US" sz="2800" dirty="0">
                <a:cs typeface="Calibri" panose="020F0502020204030204" pitchFamily="34" charset="0"/>
              </a:rPr>
              <a:t>Constraints:</a:t>
            </a: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Time-Windows</a:t>
            </a:r>
          </a:p>
          <a:p>
            <a:pPr marL="1828800" lvl="3" indent="-457200" defTabSz="713232">
              <a:lnSpc>
                <a:spcPct val="90000"/>
              </a:lnSpc>
              <a:spcAft>
                <a:spcPts val="600"/>
              </a:spcAft>
              <a:buFont typeface="Wingdings" pitchFamily="2" charset="2"/>
              <a:buChar char="Ø"/>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Heterogenous fleet’s </a:t>
            </a:r>
          </a:p>
          <a:p>
            <a:pPr marL="2743200" lvl="5" indent="-457200" defTabSz="713232">
              <a:lnSpc>
                <a:spcPct val="90000"/>
              </a:lnSpc>
              <a:spcAft>
                <a:spcPts val="600"/>
              </a:spcAft>
              <a:buFont typeface="Wingdings" pitchFamily="2" charset="2"/>
              <a:buChar char="§"/>
            </a:pPr>
            <a:r>
              <a:rPr lang="en-US" sz="2800" dirty="0">
                <a:cs typeface="Calibri" panose="020F0502020204030204" pitchFamily="34" charset="0"/>
              </a:rPr>
              <a:t>Cargo capacity</a:t>
            </a:r>
          </a:p>
          <a:p>
            <a:pPr marL="2743200" lvl="5" indent="-457200" defTabSz="713232">
              <a:lnSpc>
                <a:spcPct val="90000"/>
              </a:lnSpc>
              <a:spcAft>
                <a:spcPts val="600"/>
              </a:spcAft>
              <a:buFont typeface="Wingdings" pitchFamily="2" charset="2"/>
              <a:buChar char="§"/>
            </a:pPr>
            <a:r>
              <a:rPr lang="en-US" sz="2800" dirty="0">
                <a:cs typeface="Calibri" panose="020F0502020204030204" pitchFamily="34" charset="0"/>
              </a:rPr>
              <a:t>Battery capacity</a:t>
            </a:r>
          </a:p>
          <a:p>
            <a:pPr marL="914400" lvl="1" indent="-457200" defTabSz="713232">
              <a:lnSpc>
                <a:spcPct val="90000"/>
              </a:lnSpc>
              <a:spcAft>
                <a:spcPts val="600"/>
              </a:spcAft>
              <a:buFont typeface="Wingdings" pitchFamily="2" charset="2"/>
              <a:buChar char="§"/>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r>
              <a:rPr lang="en-US" sz="2800" dirty="0">
                <a:cs typeface="Calibri" panose="020F0502020204030204" pitchFamily="34" charset="0"/>
              </a:rPr>
              <a:t>Parameters:</a:t>
            </a: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Customers’ demand</a:t>
            </a: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Locations</a:t>
            </a: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Travel time/distance between nodes</a:t>
            </a:r>
          </a:p>
        </p:txBody>
      </p:sp>
      <p:grpSp>
        <p:nvGrpSpPr>
          <p:cNvPr id="40" name="Group 39">
            <a:extLst>
              <a:ext uri="{FF2B5EF4-FFF2-40B4-BE49-F238E27FC236}">
                <a16:creationId xmlns:a16="http://schemas.microsoft.com/office/drawing/2014/main" id="{7B3B0F66-277A-2BDB-1AD5-A928DEFDE321}"/>
              </a:ext>
            </a:extLst>
          </p:cNvPr>
          <p:cNvGrpSpPr/>
          <p:nvPr/>
        </p:nvGrpSpPr>
        <p:grpSpPr>
          <a:xfrm>
            <a:off x="9959017" y="2324100"/>
            <a:ext cx="6857512" cy="6943170"/>
            <a:chOff x="9959017" y="2324100"/>
            <a:chExt cx="6857512" cy="6943170"/>
          </a:xfrm>
        </p:grpSpPr>
        <p:grpSp>
          <p:nvGrpSpPr>
            <p:cNvPr id="15" name="Group 14">
              <a:extLst>
                <a:ext uri="{FF2B5EF4-FFF2-40B4-BE49-F238E27FC236}">
                  <a16:creationId xmlns:a16="http://schemas.microsoft.com/office/drawing/2014/main" id="{5A90896C-FD2F-4BDD-AC62-8A5258FDE200}"/>
                </a:ext>
              </a:extLst>
            </p:cNvPr>
            <p:cNvGrpSpPr/>
            <p:nvPr/>
          </p:nvGrpSpPr>
          <p:grpSpPr>
            <a:xfrm>
              <a:off x="12268200" y="2933700"/>
              <a:ext cx="1246447" cy="640362"/>
              <a:chOff x="5331613" y="7308268"/>
              <a:chExt cx="1246447" cy="640362"/>
            </a:xfrm>
          </p:grpSpPr>
          <p:sp>
            <p:nvSpPr>
              <p:cNvPr id="16" name="Freeform 8">
                <a:extLst>
                  <a:ext uri="{FF2B5EF4-FFF2-40B4-BE49-F238E27FC236}">
                    <a16:creationId xmlns:a16="http://schemas.microsoft.com/office/drawing/2014/main" id="{4F793121-3EBE-877A-EBAA-BC8CA21ADB84}"/>
                  </a:ext>
                </a:extLst>
              </p:cNvPr>
              <p:cNvSpPr/>
              <p:nvPr/>
            </p:nvSpPr>
            <p:spPr>
              <a:xfrm>
                <a:off x="5331613" y="7308268"/>
                <a:ext cx="1246447" cy="640362"/>
              </a:xfrm>
              <a:custGeom>
                <a:avLst/>
                <a:gdLst/>
                <a:ahLst/>
                <a:cxnLst/>
                <a:rect l="l" t="t" r="r" b="b"/>
                <a:pathLst>
                  <a:path w="1246447" h="640362">
                    <a:moveTo>
                      <a:pt x="0" y="0"/>
                    </a:moveTo>
                    <a:lnTo>
                      <a:pt x="1246447" y="0"/>
                    </a:lnTo>
                    <a:lnTo>
                      <a:pt x="1246447" y="640363"/>
                    </a:lnTo>
                    <a:lnTo>
                      <a:pt x="0" y="6403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0">
                <a:extLst>
                  <a:ext uri="{FF2B5EF4-FFF2-40B4-BE49-F238E27FC236}">
                    <a16:creationId xmlns:a16="http://schemas.microsoft.com/office/drawing/2014/main" id="{F9E05BE5-2195-1217-0FB8-43FAFBAC0735}"/>
                  </a:ext>
                </a:extLst>
              </p:cNvPr>
              <p:cNvSpPr>
                <a:spLocks/>
              </p:cNvSpPr>
              <p:nvPr/>
            </p:nvSpPr>
            <p:spPr>
              <a:xfrm>
                <a:off x="5611319" y="7392999"/>
                <a:ext cx="256081" cy="341301"/>
              </a:xfrm>
              <a:custGeom>
                <a:avLst/>
                <a:gdLst/>
                <a:ahLst/>
                <a:cxnLst/>
                <a:rect l="l" t="t" r="r" b="b"/>
                <a:pathLst>
                  <a:path w="347774" h="633757">
                    <a:moveTo>
                      <a:pt x="0" y="0"/>
                    </a:moveTo>
                    <a:lnTo>
                      <a:pt x="347774" y="0"/>
                    </a:lnTo>
                    <a:lnTo>
                      <a:pt x="347774" y="633756"/>
                    </a:lnTo>
                    <a:lnTo>
                      <a:pt x="0" y="6337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39" name="Group 38">
              <a:extLst>
                <a:ext uri="{FF2B5EF4-FFF2-40B4-BE49-F238E27FC236}">
                  <a16:creationId xmlns:a16="http://schemas.microsoft.com/office/drawing/2014/main" id="{20A0F52C-A448-7090-E675-7B87D47F3D85}"/>
                </a:ext>
              </a:extLst>
            </p:cNvPr>
            <p:cNvGrpSpPr/>
            <p:nvPr/>
          </p:nvGrpSpPr>
          <p:grpSpPr>
            <a:xfrm>
              <a:off x="9959017" y="2324100"/>
              <a:ext cx="6857512" cy="6943170"/>
              <a:chOff x="9959017" y="2324100"/>
              <a:chExt cx="6857512" cy="6943170"/>
            </a:xfrm>
          </p:grpSpPr>
          <p:grpSp>
            <p:nvGrpSpPr>
              <p:cNvPr id="3" name="Group 2">
                <a:extLst>
                  <a:ext uri="{FF2B5EF4-FFF2-40B4-BE49-F238E27FC236}">
                    <a16:creationId xmlns:a16="http://schemas.microsoft.com/office/drawing/2014/main" id="{2B3123FF-D9B1-73AB-8BBC-0A0921027165}"/>
                  </a:ext>
                </a:extLst>
              </p:cNvPr>
              <p:cNvGrpSpPr/>
              <p:nvPr/>
            </p:nvGrpSpPr>
            <p:grpSpPr>
              <a:xfrm>
                <a:off x="10569759" y="2324100"/>
                <a:ext cx="2552612" cy="762593"/>
                <a:chOff x="10569759" y="2324100"/>
                <a:chExt cx="2552612" cy="762593"/>
              </a:xfrm>
            </p:grpSpPr>
            <p:sp>
              <p:nvSpPr>
                <p:cNvPr id="9" name="Freeform 5">
                  <a:extLst>
                    <a:ext uri="{FF2B5EF4-FFF2-40B4-BE49-F238E27FC236}">
                      <a16:creationId xmlns:a16="http://schemas.microsoft.com/office/drawing/2014/main" id="{B37C50B3-29DA-5929-A1C9-1BF32527C596}"/>
                    </a:ext>
                  </a:extLst>
                </p:cNvPr>
                <p:cNvSpPr>
                  <a:spLocks/>
                </p:cNvSpPr>
                <p:nvPr/>
              </p:nvSpPr>
              <p:spPr>
                <a:xfrm>
                  <a:off x="10569759" y="2324100"/>
                  <a:ext cx="2552612" cy="762593"/>
                </a:xfrm>
                <a:custGeom>
                  <a:avLst/>
                  <a:gdLst/>
                  <a:ahLst/>
                  <a:cxnLst/>
                  <a:rect l="l" t="t" r="r" b="b"/>
                  <a:pathLst>
                    <a:path w="2552612" h="762593">
                      <a:moveTo>
                        <a:pt x="0" y="0"/>
                      </a:moveTo>
                      <a:lnTo>
                        <a:pt x="2552612" y="0"/>
                      </a:lnTo>
                      <a:lnTo>
                        <a:pt x="2552612" y="762593"/>
                      </a:lnTo>
                      <a:lnTo>
                        <a:pt x="0" y="7625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5B5FC5C7-3BA3-7156-5D1B-C8AA42F7FC55}"/>
                    </a:ext>
                  </a:extLst>
                </p:cNvPr>
                <p:cNvSpPr>
                  <a:spLocks/>
                </p:cNvSpPr>
                <p:nvPr/>
              </p:nvSpPr>
              <p:spPr>
                <a:xfrm>
                  <a:off x="11353800" y="2439999"/>
                  <a:ext cx="256081" cy="341301"/>
                </a:xfrm>
                <a:custGeom>
                  <a:avLst/>
                  <a:gdLst/>
                  <a:ahLst/>
                  <a:cxnLst/>
                  <a:rect l="l" t="t" r="r" b="b"/>
                  <a:pathLst>
                    <a:path w="347774" h="633757">
                      <a:moveTo>
                        <a:pt x="0" y="0"/>
                      </a:moveTo>
                      <a:lnTo>
                        <a:pt x="347774" y="0"/>
                      </a:lnTo>
                      <a:lnTo>
                        <a:pt x="347774" y="633756"/>
                      </a:lnTo>
                      <a:lnTo>
                        <a:pt x="0" y="6337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1" name="Group 10">
                <a:extLst>
                  <a:ext uri="{FF2B5EF4-FFF2-40B4-BE49-F238E27FC236}">
                    <a16:creationId xmlns:a16="http://schemas.microsoft.com/office/drawing/2014/main" id="{E8B065B6-F3E8-6AE2-B860-89703F3477A0}"/>
                  </a:ext>
                </a:extLst>
              </p:cNvPr>
              <p:cNvGrpSpPr/>
              <p:nvPr/>
            </p:nvGrpSpPr>
            <p:grpSpPr>
              <a:xfrm>
                <a:off x="11582400" y="2636933"/>
                <a:ext cx="1633556" cy="677767"/>
                <a:chOff x="7162800" y="8343900"/>
                <a:chExt cx="1633556" cy="677767"/>
              </a:xfrm>
            </p:grpSpPr>
            <p:sp>
              <p:nvSpPr>
                <p:cNvPr id="13" name="Freeform 7">
                  <a:extLst>
                    <a:ext uri="{FF2B5EF4-FFF2-40B4-BE49-F238E27FC236}">
                      <a16:creationId xmlns:a16="http://schemas.microsoft.com/office/drawing/2014/main" id="{F426ED92-71D4-E3EB-2471-3D22C8D43A08}"/>
                    </a:ext>
                  </a:extLst>
                </p:cNvPr>
                <p:cNvSpPr>
                  <a:spLocks/>
                </p:cNvSpPr>
                <p:nvPr/>
              </p:nvSpPr>
              <p:spPr>
                <a:xfrm flipH="1">
                  <a:off x="7162800" y="8343900"/>
                  <a:ext cx="1633556" cy="677767"/>
                </a:xfrm>
                <a:custGeom>
                  <a:avLst/>
                  <a:gdLst/>
                  <a:ahLst/>
                  <a:cxnLst/>
                  <a:rect l="l" t="t" r="r" b="b"/>
                  <a:pathLst>
                    <a:path w="1633556" h="677767">
                      <a:moveTo>
                        <a:pt x="1633556" y="0"/>
                      </a:moveTo>
                      <a:lnTo>
                        <a:pt x="0" y="0"/>
                      </a:lnTo>
                      <a:lnTo>
                        <a:pt x="0" y="677767"/>
                      </a:lnTo>
                      <a:lnTo>
                        <a:pt x="1633556" y="677767"/>
                      </a:lnTo>
                      <a:lnTo>
                        <a:pt x="1633556" y="0"/>
                      </a:lnTo>
                      <a:close/>
                    </a:path>
                  </a:pathLst>
                </a:custGeom>
                <a:blipFill>
                  <a:blip r:embed="rId12"/>
                  <a:stretch>
                    <a:fillRect t="-4631" b="-4631"/>
                  </a:stretch>
                </a:blipFill>
              </p:spPr>
              <p:txBody>
                <a:bodyPr/>
                <a:lstStyle/>
                <a:p>
                  <a:endParaRPr lang="en-US" dirty="0"/>
                </a:p>
              </p:txBody>
            </p:sp>
            <p:sp>
              <p:nvSpPr>
                <p:cNvPr id="14" name="Freeform 10">
                  <a:extLst>
                    <a:ext uri="{FF2B5EF4-FFF2-40B4-BE49-F238E27FC236}">
                      <a16:creationId xmlns:a16="http://schemas.microsoft.com/office/drawing/2014/main" id="{FDA42018-AD8A-D69D-BC17-CE4E63839474}"/>
                    </a:ext>
                  </a:extLst>
                </p:cNvPr>
                <p:cNvSpPr>
                  <a:spLocks/>
                </p:cNvSpPr>
                <p:nvPr/>
              </p:nvSpPr>
              <p:spPr>
                <a:xfrm>
                  <a:off x="7668719" y="8420100"/>
                  <a:ext cx="256081" cy="341301"/>
                </a:xfrm>
                <a:custGeom>
                  <a:avLst/>
                  <a:gdLst/>
                  <a:ahLst/>
                  <a:cxnLst/>
                  <a:rect l="l" t="t" r="r" b="b"/>
                  <a:pathLst>
                    <a:path w="347774" h="633757">
                      <a:moveTo>
                        <a:pt x="0" y="0"/>
                      </a:moveTo>
                      <a:lnTo>
                        <a:pt x="347774" y="0"/>
                      </a:lnTo>
                      <a:lnTo>
                        <a:pt x="347774" y="633756"/>
                      </a:lnTo>
                      <a:lnTo>
                        <a:pt x="0" y="6337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18" name="Freeform 11">
                <a:extLst>
                  <a:ext uri="{FF2B5EF4-FFF2-40B4-BE49-F238E27FC236}">
                    <a16:creationId xmlns:a16="http://schemas.microsoft.com/office/drawing/2014/main" id="{50A998F7-1237-17FC-B3C8-BA2C85D6C284}"/>
                  </a:ext>
                </a:extLst>
              </p:cNvPr>
              <p:cNvSpPr/>
              <p:nvPr/>
            </p:nvSpPr>
            <p:spPr>
              <a:xfrm>
                <a:off x="12495654" y="3730806"/>
                <a:ext cx="1246446" cy="1011608"/>
              </a:xfrm>
              <a:custGeom>
                <a:avLst/>
                <a:gdLst/>
                <a:ahLst/>
                <a:cxnLst/>
                <a:rect l="l" t="t" r="r" b="b"/>
                <a:pathLst>
                  <a:path w="1694975" h="1508528">
                    <a:moveTo>
                      <a:pt x="0" y="0"/>
                    </a:moveTo>
                    <a:lnTo>
                      <a:pt x="1694976" y="0"/>
                    </a:lnTo>
                    <a:lnTo>
                      <a:pt x="1694976" y="1508528"/>
                    </a:lnTo>
                    <a:lnTo>
                      <a:pt x="0" y="150852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9" name="Group 18">
                <a:extLst>
                  <a:ext uri="{FF2B5EF4-FFF2-40B4-BE49-F238E27FC236}">
                    <a16:creationId xmlns:a16="http://schemas.microsoft.com/office/drawing/2014/main" id="{D56FE443-DD77-DB06-0DF0-84338CF9F177}"/>
                  </a:ext>
                </a:extLst>
              </p:cNvPr>
              <p:cNvGrpSpPr/>
              <p:nvPr/>
            </p:nvGrpSpPr>
            <p:grpSpPr>
              <a:xfrm>
                <a:off x="9959017" y="5453816"/>
                <a:ext cx="1485714" cy="923370"/>
                <a:chOff x="9959017" y="5453816"/>
                <a:chExt cx="1485714" cy="923370"/>
              </a:xfrm>
            </p:grpSpPr>
            <p:sp>
              <p:nvSpPr>
                <p:cNvPr id="20" name="Freeform 3">
                  <a:extLst>
                    <a:ext uri="{FF2B5EF4-FFF2-40B4-BE49-F238E27FC236}">
                      <a16:creationId xmlns:a16="http://schemas.microsoft.com/office/drawing/2014/main" id="{27AF0E24-43C9-86C0-85A5-E91F835B4680}"/>
                    </a:ext>
                  </a:extLst>
                </p:cNvPr>
                <p:cNvSpPr/>
                <p:nvPr/>
              </p:nvSpPr>
              <p:spPr>
                <a:xfrm>
                  <a:off x="10346247" y="5453816"/>
                  <a:ext cx="1098484" cy="923370"/>
                </a:xfrm>
                <a:custGeom>
                  <a:avLst/>
                  <a:gdLst/>
                  <a:ahLst/>
                  <a:cxnLst/>
                  <a:rect l="l" t="t" r="r" b="b"/>
                  <a:pathLst>
                    <a:path w="2139244" h="1858468">
                      <a:moveTo>
                        <a:pt x="0" y="0"/>
                      </a:moveTo>
                      <a:lnTo>
                        <a:pt x="2139244" y="0"/>
                      </a:lnTo>
                      <a:lnTo>
                        <a:pt x="2139244" y="1858468"/>
                      </a:lnTo>
                      <a:lnTo>
                        <a:pt x="0" y="185846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1" name="Freeform 5">
                  <a:extLst>
                    <a:ext uri="{FF2B5EF4-FFF2-40B4-BE49-F238E27FC236}">
                      <a16:creationId xmlns:a16="http://schemas.microsoft.com/office/drawing/2014/main" id="{E2218B4D-5460-435E-C9DB-AB5AA1A60BEF}"/>
                    </a:ext>
                  </a:extLst>
                </p:cNvPr>
                <p:cNvSpPr/>
                <p:nvPr/>
              </p:nvSpPr>
              <p:spPr>
                <a:xfrm>
                  <a:off x="9959017" y="5464232"/>
                  <a:ext cx="647426" cy="805012"/>
                </a:xfrm>
                <a:custGeom>
                  <a:avLst/>
                  <a:gdLst/>
                  <a:ahLst/>
                  <a:cxnLst/>
                  <a:rect l="l" t="t" r="r" b="b"/>
                  <a:pathLst>
                    <a:path w="3209544" h="4114800">
                      <a:moveTo>
                        <a:pt x="0" y="0"/>
                      </a:moveTo>
                      <a:lnTo>
                        <a:pt x="3209544" y="0"/>
                      </a:lnTo>
                      <a:lnTo>
                        <a:pt x="3209544"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dirty="0"/>
                </a:p>
              </p:txBody>
            </p:sp>
          </p:grpSp>
          <p:grpSp>
            <p:nvGrpSpPr>
              <p:cNvPr id="22" name="Group 21">
                <a:extLst>
                  <a:ext uri="{FF2B5EF4-FFF2-40B4-BE49-F238E27FC236}">
                    <a16:creationId xmlns:a16="http://schemas.microsoft.com/office/drawing/2014/main" id="{813AF097-0F63-C4DD-8F09-437AECC9D2F5}"/>
                  </a:ext>
                </a:extLst>
              </p:cNvPr>
              <p:cNvGrpSpPr/>
              <p:nvPr/>
            </p:nvGrpSpPr>
            <p:grpSpPr>
              <a:xfrm>
                <a:off x="14506807" y="4716132"/>
                <a:ext cx="1485714" cy="923370"/>
                <a:chOff x="9959017" y="5453816"/>
                <a:chExt cx="1485714" cy="923370"/>
              </a:xfrm>
            </p:grpSpPr>
            <p:sp>
              <p:nvSpPr>
                <p:cNvPr id="23" name="Freeform 3">
                  <a:extLst>
                    <a:ext uri="{FF2B5EF4-FFF2-40B4-BE49-F238E27FC236}">
                      <a16:creationId xmlns:a16="http://schemas.microsoft.com/office/drawing/2014/main" id="{D045C531-E6DB-3072-C53C-D4D89CFEF491}"/>
                    </a:ext>
                  </a:extLst>
                </p:cNvPr>
                <p:cNvSpPr/>
                <p:nvPr/>
              </p:nvSpPr>
              <p:spPr>
                <a:xfrm>
                  <a:off x="10346247" y="5453816"/>
                  <a:ext cx="1098484" cy="923370"/>
                </a:xfrm>
                <a:custGeom>
                  <a:avLst/>
                  <a:gdLst/>
                  <a:ahLst/>
                  <a:cxnLst/>
                  <a:rect l="l" t="t" r="r" b="b"/>
                  <a:pathLst>
                    <a:path w="2139244" h="1858468">
                      <a:moveTo>
                        <a:pt x="0" y="0"/>
                      </a:moveTo>
                      <a:lnTo>
                        <a:pt x="2139244" y="0"/>
                      </a:lnTo>
                      <a:lnTo>
                        <a:pt x="2139244" y="1858468"/>
                      </a:lnTo>
                      <a:lnTo>
                        <a:pt x="0" y="185846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4" name="Freeform 5">
                  <a:extLst>
                    <a:ext uri="{FF2B5EF4-FFF2-40B4-BE49-F238E27FC236}">
                      <a16:creationId xmlns:a16="http://schemas.microsoft.com/office/drawing/2014/main" id="{024FDBB7-E229-55C3-E7D2-C091F9FCE2A8}"/>
                    </a:ext>
                  </a:extLst>
                </p:cNvPr>
                <p:cNvSpPr/>
                <p:nvPr/>
              </p:nvSpPr>
              <p:spPr>
                <a:xfrm>
                  <a:off x="9959017" y="5464232"/>
                  <a:ext cx="647426" cy="805012"/>
                </a:xfrm>
                <a:custGeom>
                  <a:avLst/>
                  <a:gdLst/>
                  <a:ahLst/>
                  <a:cxnLst/>
                  <a:rect l="l" t="t" r="r" b="b"/>
                  <a:pathLst>
                    <a:path w="3209544" h="4114800">
                      <a:moveTo>
                        <a:pt x="0" y="0"/>
                      </a:moveTo>
                      <a:lnTo>
                        <a:pt x="3209544" y="0"/>
                      </a:lnTo>
                      <a:lnTo>
                        <a:pt x="3209544"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dirty="0"/>
                </a:p>
              </p:txBody>
            </p:sp>
          </p:grpSp>
          <p:grpSp>
            <p:nvGrpSpPr>
              <p:cNvPr id="25" name="Group 24">
                <a:extLst>
                  <a:ext uri="{FF2B5EF4-FFF2-40B4-BE49-F238E27FC236}">
                    <a16:creationId xmlns:a16="http://schemas.microsoft.com/office/drawing/2014/main" id="{43C49E92-A064-673D-DD26-01BB4D3C2075}"/>
                  </a:ext>
                </a:extLst>
              </p:cNvPr>
              <p:cNvGrpSpPr/>
              <p:nvPr/>
            </p:nvGrpSpPr>
            <p:grpSpPr>
              <a:xfrm>
                <a:off x="15330815" y="6724262"/>
                <a:ext cx="1485714" cy="923370"/>
                <a:chOff x="9959017" y="5453816"/>
                <a:chExt cx="1485714" cy="923370"/>
              </a:xfrm>
            </p:grpSpPr>
            <p:sp>
              <p:nvSpPr>
                <p:cNvPr id="26" name="Freeform 3">
                  <a:extLst>
                    <a:ext uri="{FF2B5EF4-FFF2-40B4-BE49-F238E27FC236}">
                      <a16:creationId xmlns:a16="http://schemas.microsoft.com/office/drawing/2014/main" id="{5F0EB094-EC7F-8093-A861-01BF8EE40E01}"/>
                    </a:ext>
                  </a:extLst>
                </p:cNvPr>
                <p:cNvSpPr/>
                <p:nvPr/>
              </p:nvSpPr>
              <p:spPr>
                <a:xfrm>
                  <a:off x="10346247" y="5453816"/>
                  <a:ext cx="1098484" cy="923370"/>
                </a:xfrm>
                <a:custGeom>
                  <a:avLst/>
                  <a:gdLst/>
                  <a:ahLst/>
                  <a:cxnLst/>
                  <a:rect l="l" t="t" r="r" b="b"/>
                  <a:pathLst>
                    <a:path w="2139244" h="1858468">
                      <a:moveTo>
                        <a:pt x="0" y="0"/>
                      </a:moveTo>
                      <a:lnTo>
                        <a:pt x="2139244" y="0"/>
                      </a:lnTo>
                      <a:lnTo>
                        <a:pt x="2139244" y="1858468"/>
                      </a:lnTo>
                      <a:lnTo>
                        <a:pt x="0" y="185846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7" name="Freeform 5">
                  <a:extLst>
                    <a:ext uri="{FF2B5EF4-FFF2-40B4-BE49-F238E27FC236}">
                      <a16:creationId xmlns:a16="http://schemas.microsoft.com/office/drawing/2014/main" id="{A332EBFB-03F5-3B20-F413-48E78E15FCCA}"/>
                    </a:ext>
                  </a:extLst>
                </p:cNvPr>
                <p:cNvSpPr/>
                <p:nvPr/>
              </p:nvSpPr>
              <p:spPr>
                <a:xfrm>
                  <a:off x="9959017" y="5464232"/>
                  <a:ext cx="647426" cy="805012"/>
                </a:xfrm>
                <a:custGeom>
                  <a:avLst/>
                  <a:gdLst/>
                  <a:ahLst/>
                  <a:cxnLst/>
                  <a:rect l="l" t="t" r="r" b="b"/>
                  <a:pathLst>
                    <a:path w="3209544" h="4114800">
                      <a:moveTo>
                        <a:pt x="0" y="0"/>
                      </a:moveTo>
                      <a:lnTo>
                        <a:pt x="3209544" y="0"/>
                      </a:lnTo>
                      <a:lnTo>
                        <a:pt x="3209544"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dirty="0"/>
                </a:p>
              </p:txBody>
            </p:sp>
          </p:grpSp>
          <p:grpSp>
            <p:nvGrpSpPr>
              <p:cNvPr id="28" name="Group 27">
                <a:extLst>
                  <a:ext uri="{FF2B5EF4-FFF2-40B4-BE49-F238E27FC236}">
                    <a16:creationId xmlns:a16="http://schemas.microsoft.com/office/drawing/2014/main" id="{4C22DC6A-D50D-D393-67DE-FEF68D6401DB}"/>
                  </a:ext>
                </a:extLst>
              </p:cNvPr>
              <p:cNvGrpSpPr/>
              <p:nvPr/>
            </p:nvGrpSpPr>
            <p:grpSpPr>
              <a:xfrm>
                <a:off x="13668519" y="8343900"/>
                <a:ext cx="1485714" cy="923370"/>
                <a:chOff x="9959017" y="5453816"/>
                <a:chExt cx="1485714" cy="923370"/>
              </a:xfrm>
            </p:grpSpPr>
            <p:sp>
              <p:nvSpPr>
                <p:cNvPr id="29" name="Freeform 3">
                  <a:extLst>
                    <a:ext uri="{FF2B5EF4-FFF2-40B4-BE49-F238E27FC236}">
                      <a16:creationId xmlns:a16="http://schemas.microsoft.com/office/drawing/2014/main" id="{072BD07C-AB62-8524-3DCD-BD11070A6509}"/>
                    </a:ext>
                  </a:extLst>
                </p:cNvPr>
                <p:cNvSpPr/>
                <p:nvPr/>
              </p:nvSpPr>
              <p:spPr>
                <a:xfrm>
                  <a:off x="10346247" y="5453816"/>
                  <a:ext cx="1098484" cy="923370"/>
                </a:xfrm>
                <a:custGeom>
                  <a:avLst/>
                  <a:gdLst/>
                  <a:ahLst/>
                  <a:cxnLst/>
                  <a:rect l="l" t="t" r="r" b="b"/>
                  <a:pathLst>
                    <a:path w="2139244" h="1858468">
                      <a:moveTo>
                        <a:pt x="0" y="0"/>
                      </a:moveTo>
                      <a:lnTo>
                        <a:pt x="2139244" y="0"/>
                      </a:lnTo>
                      <a:lnTo>
                        <a:pt x="2139244" y="1858468"/>
                      </a:lnTo>
                      <a:lnTo>
                        <a:pt x="0" y="185846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30" name="Freeform 5">
                  <a:extLst>
                    <a:ext uri="{FF2B5EF4-FFF2-40B4-BE49-F238E27FC236}">
                      <a16:creationId xmlns:a16="http://schemas.microsoft.com/office/drawing/2014/main" id="{69BBC62C-EA16-BDC0-522D-7E9ECF666D8D}"/>
                    </a:ext>
                  </a:extLst>
                </p:cNvPr>
                <p:cNvSpPr/>
                <p:nvPr/>
              </p:nvSpPr>
              <p:spPr>
                <a:xfrm>
                  <a:off x="9959017" y="5464232"/>
                  <a:ext cx="647426" cy="805012"/>
                </a:xfrm>
                <a:custGeom>
                  <a:avLst/>
                  <a:gdLst/>
                  <a:ahLst/>
                  <a:cxnLst/>
                  <a:rect l="l" t="t" r="r" b="b"/>
                  <a:pathLst>
                    <a:path w="3209544" h="4114800">
                      <a:moveTo>
                        <a:pt x="0" y="0"/>
                      </a:moveTo>
                      <a:lnTo>
                        <a:pt x="3209544" y="0"/>
                      </a:lnTo>
                      <a:lnTo>
                        <a:pt x="3209544"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dirty="0"/>
                </a:p>
              </p:txBody>
            </p:sp>
          </p:grpSp>
          <p:grpSp>
            <p:nvGrpSpPr>
              <p:cNvPr id="31" name="Group 30">
                <a:extLst>
                  <a:ext uri="{FF2B5EF4-FFF2-40B4-BE49-F238E27FC236}">
                    <a16:creationId xmlns:a16="http://schemas.microsoft.com/office/drawing/2014/main" id="{8FCA9807-2582-C32E-9224-6A621A4217B7}"/>
                  </a:ext>
                </a:extLst>
              </p:cNvPr>
              <p:cNvGrpSpPr/>
              <p:nvPr/>
            </p:nvGrpSpPr>
            <p:grpSpPr>
              <a:xfrm>
                <a:off x="10782486" y="7209811"/>
                <a:ext cx="1485714" cy="923370"/>
                <a:chOff x="9959017" y="5453816"/>
                <a:chExt cx="1485714" cy="923370"/>
              </a:xfrm>
            </p:grpSpPr>
            <p:sp>
              <p:nvSpPr>
                <p:cNvPr id="32" name="Freeform 3">
                  <a:extLst>
                    <a:ext uri="{FF2B5EF4-FFF2-40B4-BE49-F238E27FC236}">
                      <a16:creationId xmlns:a16="http://schemas.microsoft.com/office/drawing/2014/main" id="{C8ECD27B-9E82-7ECB-5684-8B3451D7D811}"/>
                    </a:ext>
                  </a:extLst>
                </p:cNvPr>
                <p:cNvSpPr/>
                <p:nvPr/>
              </p:nvSpPr>
              <p:spPr>
                <a:xfrm>
                  <a:off x="10346247" y="5453816"/>
                  <a:ext cx="1098484" cy="923370"/>
                </a:xfrm>
                <a:custGeom>
                  <a:avLst/>
                  <a:gdLst/>
                  <a:ahLst/>
                  <a:cxnLst/>
                  <a:rect l="l" t="t" r="r" b="b"/>
                  <a:pathLst>
                    <a:path w="2139244" h="1858468">
                      <a:moveTo>
                        <a:pt x="0" y="0"/>
                      </a:moveTo>
                      <a:lnTo>
                        <a:pt x="2139244" y="0"/>
                      </a:lnTo>
                      <a:lnTo>
                        <a:pt x="2139244" y="1858468"/>
                      </a:lnTo>
                      <a:lnTo>
                        <a:pt x="0" y="185846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33" name="Freeform 5">
                  <a:extLst>
                    <a:ext uri="{FF2B5EF4-FFF2-40B4-BE49-F238E27FC236}">
                      <a16:creationId xmlns:a16="http://schemas.microsoft.com/office/drawing/2014/main" id="{CE49F855-BCE6-4C39-F568-85E27B44AD8A}"/>
                    </a:ext>
                  </a:extLst>
                </p:cNvPr>
                <p:cNvSpPr/>
                <p:nvPr/>
              </p:nvSpPr>
              <p:spPr>
                <a:xfrm>
                  <a:off x="9959017" y="5464232"/>
                  <a:ext cx="647426" cy="805012"/>
                </a:xfrm>
                <a:custGeom>
                  <a:avLst/>
                  <a:gdLst/>
                  <a:ahLst/>
                  <a:cxnLst/>
                  <a:rect l="l" t="t" r="r" b="b"/>
                  <a:pathLst>
                    <a:path w="3209544" h="4114800">
                      <a:moveTo>
                        <a:pt x="0" y="0"/>
                      </a:moveTo>
                      <a:lnTo>
                        <a:pt x="3209544" y="0"/>
                      </a:lnTo>
                      <a:lnTo>
                        <a:pt x="3209544"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dirty="0"/>
                </a:p>
              </p:txBody>
            </p:sp>
          </p:grpSp>
          <p:sp>
            <p:nvSpPr>
              <p:cNvPr id="37" name="Freeform 4">
                <a:extLst>
                  <a:ext uri="{FF2B5EF4-FFF2-40B4-BE49-F238E27FC236}">
                    <a16:creationId xmlns:a16="http://schemas.microsoft.com/office/drawing/2014/main" id="{138C7877-5182-534F-3C4E-9AC2050609CB}"/>
                  </a:ext>
                </a:extLst>
              </p:cNvPr>
              <p:cNvSpPr/>
              <p:nvPr/>
            </p:nvSpPr>
            <p:spPr>
              <a:xfrm>
                <a:off x="12662091" y="5975644"/>
                <a:ext cx="1250474" cy="1210320"/>
              </a:xfrm>
              <a:custGeom>
                <a:avLst/>
                <a:gdLst/>
                <a:ahLst/>
                <a:cxnLst/>
                <a:rect l="l" t="t" r="r" b="b"/>
                <a:pathLst>
                  <a:path w="4389120" h="4114800">
                    <a:moveTo>
                      <a:pt x="0" y="0"/>
                    </a:moveTo>
                    <a:lnTo>
                      <a:pt x="4389120" y="0"/>
                    </a:lnTo>
                    <a:lnTo>
                      <a:pt x="438912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grpSp>
      <p:sp>
        <p:nvSpPr>
          <p:cNvPr id="38" name="Slide Number Placeholder 37">
            <a:extLst>
              <a:ext uri="{FF2B5EF4-FFF2-40B4-BE49-F238E27FC236}">
                <a16:creationId xmlns:a16="http://schemas.microsoft.com/office/drawing/2014/main" id="{988AFD4E-8A0A-D062-5C21-41CE96998B0D}"/>
              </a:ext>
            </a:extLst>
          </p:cNvPr>
          <p:cNvSpPr>
            <a:spLocks noGrp="1"/>
          </p:cNvSpPr>
          <p:nvPr>
            <p:ph type="sldNum" sz="quarter" idx="12"/>
          </p:nvPr>
        </p:nvSpPr>
        <p:spPr/>
        <p:txBody>
          <a:bodyPr/>
          <a:lstStyle/>
          <a:p>
            <a:fld id="{B6F15528-21DE-4FAA-801E-634DDDAF4B2B}" type="slidenum">
              <a:rPr lang="en-US" smtClean="0"/>
              <a:pPr/>
              <a:t>5</a:t>
            </a:fld>
            <a:r>
              <a:rPr lang="en-US"/>
              <a:t> of 19</a:t>
            </a:r>
            <a:endParaRPr lang="en-US" dirty="0"/>
          </a:p>
        </p:txBody>
      </p:sp>
    </p:spTree>
    <p:extLst>
      <p:ext uri="{BB962C8B-B14F-4D97-AF65-F5344CB8AC3E}">
        <p14:creationId xmlns:p14="http://schemas.microsoft.com/office/powerpoint/2010/main" val="1208294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CBBCBF-88F8-C3D7-29D8-338C35608569}"/>
              </a:ext>
            </a:extLst>
          </p:cNvPr>
          <p:cNvSpPr txBox="1">
            <a:spLocks noGrp="1" noRot="1" noMove="1" noResize="1" noEditPoints="1" noAdjustHandles="1" noChangeArrowheads="1" noChangeShapeType="1"/>
          </p:cNvSpPr>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Literature Review (</a:t>
            </a:r>
            <a:r>
              <a:rPr lang="en-US" sz="4400" dirty="0"/>
              <a:t>Solving VRPs)</a:t>
            </a:r>
            <a:endParaRPr lang="en-CA" dirty="0"/>
          </a:p>
        </p:txBody>
      </p:sp>
      <p:sp>
        <p:nvSpPr>
          <p:cNvPr id="21" name="Content Placeholder 2">
            <a:extLst>
              <a:ext uri="{FF2B5EF4-FFF2-40B4-BE49-F238E27FC236}">
                <a16:creationId xmlns:a16="http://schemas.microsoft.com/office/drawing/2014/main" id="{F51ADF44-6A02-C6B9-5819-EDDD0AACA121}"/>
              </a:ext>
            </a:extLst>
          </p:cNvPr>
          <p:cNvSpPr>
            <a:spLocks noGrp="1" noRot="1" noMove="1" noResize="1" noEditPoints="1" noAdjustHandles="1" noChangeArrowheads="1" noChangeShapeType="1"/>
          </p:cNvSpPr>
          <p:nvPr/>
        </p:nvSpPr>
        <p:spPr>
          <a:xfrm>
            <a:off x="752628" y="2235340"/>
            <a:ext cx="8543772" cy="7435755"/>
          </a:xfrm>
          <a:prstGeom prst="rect">
            <a:avLst/>
          </a:prstGeom>
        </p:spPr>
        <p:txBody>
          <a:bodyPr>
            <a:normAutofit/>
          </a:bodyPr>
          <a:lstStyle/>
          <a:p>
            <a:pPr marL="914400" lvl="1" indent="-457200" defTabSz="713232">
              <a:lnSpc>
                <a:spcPct val="90000"/>
              </a:lnSpc>
              <a:spcAft>
                <a:spcPts val="600"/>
              </a:spcAft>
              <a:buFont typeface="Wingdings" pitchFamily="2" charset="2"/>
              <a:buChar char="q"/>
            </a:pPr>
            <a:r>
              <a:rPr lang="en-US" sz="2800" dirty="0">
                <a:cs typeface="Calibri" panose="020F0502020204030204" pitchFamily="34" charset="0"/>
              </a:rPr>
              <a:t>Conventional methods</a:t>
            </a: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Exact solvers</a:t>
            </a:r>
          </a:p>
          <a:p>
            <a:pPr marL="2286000" lvl="4" indent="-457200" defTabSz="713232">
              <a:lnSpc>
                <a:spcPct val="90000"/>
              </a:lnSpc>
              <a:spcAft>
                <a:spcPts val="600"/>
              </a:spcAft>
              <a:buFont typeface="Wingdings" pitchFamily="2" charset="2"/>
              <a:buChar char="§"/>
            </a:pPr>
            <a:r>
              <a:rPr lang="en-US" sz="2800" dirty="0">
                <a:cs typeface="Calibri" panose="020F0502020204030204" pitchFamily="34" charset="0"/>
              </a:rPr>
              <a:t>Pros:</a:t>
            </a:r>
          </a:p>
          <a:p>
            <a:pPr marL="2743200" lvl="5" indent="-457200" defTabSz="713232">
              <a:lnSpc>
                <a:spcPct val="90000"/>
              </a:lnSpc>
              <a:spcAft>
                <a:spcPts val="600"/>
              </a:spcAft>
              <a:buFont typeface="Wingdings" pitchFamily="2" charset="2"/>
              <a:buChar char="ü"/>
            </a:pPr>
            <a:r>
              <a:rPr lang="en-US" sz="2800" dirty="0">
                <a:cs typeface="Calibri" panose="020F0502020204030204" pitchFamily="34" charset="0"/>
              </a:rPr>
              <a:t>Globally optimal solution</a:t>
            </a:r>
          </a:p>
          <a:p>
            <a:pPr marL="2286000" lvl="4" indent="-457200" defTabSz="713232">
              <a:lnSpc>
                <a:spcPct val="90000"/>
              </a:lnSpc>
              <a:spcAft>
                <a:spcPts val="600"/>
              </a:spcAft>
              <a:buFont typeface="Wingdings" pitchFamily="2" charset="2"/>
              <a:buChar char="§"/>
            </a:pPr>
            <a:r>
              <a:rPr lang="en-US" sz="2800" dirty="0">
                <a:cs typeface="Calibri" panose="020F0502020204030204" pitchFamily="34" charset="0"/>
              </a:rPr>
              <a:t>Cons:</a:t>
            </a:r>
          </a:p>
          <a:p>
            <a:pPr marL="2743200" lvl="5" indent="-457200" defTabSz="713232">
              <a:lnSpc>
                <a:spcPct val="90000"/>
              </a:lnSpc>
              <a:spcAft>
                <a:spcPts val="600"/>
              </a:spcAft>
              <a:buFont typeface="Wingdings" pitchFamily="2" charset="2"/>
              <a:buChar char="ü"/>
            </a:pPr>
            <a:r>
              <a:rPr lang="en-US" sz="2800" dirty="0">
                <a:cs typeface="Calibri" panose="020F0502020204030204" pitchFamily="34" charset="0"/>
              </a:rPr>
              <a:t>Exponential worse case complexity</a:t>
            </a:r>
          </a:p>
          <a:p>
            <a:pPr marL="2743200" lvl="5" indent="-457200" defTabSz="713232">
              <a:lnSpc>
                <a:spcPct val="90000"/>
              </a:lnSpc>
              <a:spcAft>
                <a:spcPts val="600"/>
              </a:spcAft>
              <a:buFont typeface="Wingdings" pitchFamily="2" charset="2"/>
              <a:buChar char="ü"/>
            </a:pPr>
            <a:endParaRPr lang="en-US" sz="2800" dirty="0">
              <a:cs typeface="Calibri" panose="020F0502020204030204" pitchFamily="34" charset="0"/>
            </a:endParaRPr>
          </a:p>
          <a:p>
            <a:pPr lvl="5" defTabSz="713232">
              <a:lnSpc>
                <a:spcPct val="90000"/>
              </a:lnSpc>
              <a:spcAft>
                <a:spcPts val="600"/>
              </a:spcAft>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Heuristics solvers</a:t>
            </a:r>
          </a:p>
          <a:p>
            <a:pPr marL="2286000" lvl="4" indent="-457200" defTabSz="713232">
              <a:lnSpc>
                <a:spcPct val="90000"/>
              </a:lnSpc>
              <a:spcAft>
                <a:spcPts val="600"/>
              </a:spcAft>
              <a:buFont typeface="Wingdings" pitchFamily="2" charset="2"/>
              <a:buChar char="§"/>
            </a:pPr>
            <a:r>
              <a:rPr lang="en-US" sz="2800" dirty="0">
                <a:cs typeface="Calibri" panose="020F0502020204030204" pitchFamily="34" charset="0"/>
              </a:rPr>
              <a:t>Pros:</a:t>
            </a:r>
          </a:p>
          <a:p>
            <a:pPr marL="2743200" lvl="5" indent="-457200" defTabSz="713232">
              <a:lnSpc>
                <a:spcPct val="90000"/>
              </a:lnSpc>
              <a:spcAft>
                <a:spcPts val="600"/>
              </a:spcAft>
              <a:buFont typeface="Wingdings" pitchFamily="2" charset="2"/>
              <a:buChar char="ü"/>
            </a:pPr>
            <a:r>
              <a:rPr lang="en-US" sz="2800" dirty="0">
                <a:cs typeface="Calibri" panose="020F0502020204030204" pitchFamily="34" charset="0"/>
              </a:rPr>
              <a:t>Faster than exact ones</a:t>
            </a:r>
          </a:p>
          <a:p>
            <a:pPr marL="2286000" lvl="4" indent="-457200" defTabSz="713232">
              <a:lnSpc>
                <a:spcPct val="90000"/>
              </a:lnSpc>
              <a:spcAft>
                <a:spcPts val="600"/>
              </a:spcAft>
              <a:buFont typeface="Wingdings" pitchFamily="2" charset="2"/>
              <a:buChar char="§"/>
            </a:pPr>
            <a:r>
              <a:rPr lang="en-US" sz="2800" dirty="0">
                <a:cs typeface="Calibri" panose="020F0502020204030204" pitchFamily="34" charset="0"/>
              </a:rPr>
              <a:t>Cons:</a:t>
            </a:r>
          </a:p>
          <a:p>
            <a:pPr marL="2743200" lvl="5" indent="-457200" defTabSz="713232">
              <a:lnSpc>
                <a:spcPct val="90000"/>
              </a:lnSpc>
              <a:spcAft>
                <a:spcPts val="600"/>
              </a:spcAft>
              <a:buFont typeface="Wingdings" pitchFamily="2" charset="2"/>
              <a:buChar char="ü"/>
            </a:pPr>
            <a:r>
              <a:rPr lang="en-CA" sz="2800" dirty="0">
                <a:highlight>
                  <a:srgbClr val="FFFFFF"/>
                </a:highlight>
                <a:cs typeface="Calibri" panose="020F0502020204030204" pitchFamily="34" charset="0"/>
              </a:rPr>
              <a:t>M</a:t>
            </a:r>
            <a:r>
              <a:rPr lang="en-CA" sz="2800" b="0" i="0" u="none" strike="noStrike" dirty="0">
                <a:effectLst/>
                <a:highlight>
                  <a:srgbClr val="FFFFFF"/>
                </a:highlight>
                <a:cs typeface="Calibri" panose="020F0502020204030204" pitchFamily="34" charset="0"/>
              </a:rPr>
              <a:t>anually-engineered search rules</a:t>
            </a:r>
            <a:endParaRPr lang="en-US" sz="2800" dirty="0">
              <a:cs typeface="Calibri" panose="020F0502020204030204" pitchFamily="34" charset="0"/>
            </a:endParaRPr>
          </a:p>
          <a:p>
            <a:pPr marL="2743200" lvl="5" indent="-457200" defTabSz="713232">
              <a:lnSpc>
                <a:spcPct val="90000"/>
              </a:lnSpc>
              <a:spcAft>
                <a:spcPts val="600"/>
              </a:spcAft>
              <a:buFont typeface="Wingdings" pitchFamily="2" charset="2"/>
              <a:buChar char="ü"/>
            </a:pPr>
            <a:r>
              <a:rPr lang="en-US" sz="2800" dirty="0">
                <a:cs typeface="Calibri" panose="020F0502020204030204" pitchFamily="34" charset="0"/>
              </a:rPr>
              <a:t>Lack of generalizability and adaptability</a:t>
            </a:r>
          </a:p>
          <a:p>
            <a:pPr marL="2743200" lvl="5" indent="-457200" defTabSz="713232">
              <a:lnSpc>
                <a:spcPct val="90000"/>
              </a:lnSpc>
              <a:spcAft>
                <a:spcPts val="600"/>
              </a:spcAft>
              <a:buFont typeface="Wingdings" pitchFamily="2" charset="2"/>
              <a:buChar char="ü"/>
            </a:pPr>
            <a:endParaRPr lang="en-US" sz="2800" dirty="0">
              <a:cs typeface="Calibri" panose="020F0502020204030204" pitchFamily="34" charset="0"/>
            </a:endParaRPr>
          </a:p>
          <a:p>
            <a:pPr marL="2743200" lvl="5" indent="-457200" defTabSz="713232">
              <a:lnSpc>
                <a:spcPct val="90000"/>
              </a:lnSpc>
              <a:spcAft>
                <a:spcPts val="600"/>
              </a:spcAft>
              <a:buFont typeface="Wingdings" pitchFamily="2" charset="2"/>
              <a:buChar char="ü"/>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endParaRPr lang="en-US" sz="2800" dirty="0">
              <a:cs typeface="Calibri" panose="020F0502020204030204" pitchFamily="34" charset="0"/>
            </a:endParaRPr>
          </a:p>
          <a:p>
            <a:pPr lvl="1" defTabSz="713232">
              <a:lnSpc>
                <a:spcPct val="90000"/>
              </a:lnSpc>
              <a:spcAft>
                <a:spcPts val="600"/>
              </a:spcAft>
            </a:pPr>
            <a:endParaRPr lang="en-US" sz="2800" dirty="0">
              <a:cs typeface="Calibri" panose="020F0502020204030204" pitchFamily="34" charset="0"/>
            </a:endParaRPr>
          </a:p>
          <a:p>
            <a:pPr marL="2743200" lvl="5" indent="-457200" defTabSz="713232">
              <a:lnSpc>
                <a:spcPct val="90000"/>
              </a:lnSpc>
              <a:spcAft>
                <a:spcPts val="600"/>
              </a:spcAft>
              <a:buFont typeface="Wingdings" pitchFamily="2" charset="2"/>
              <a:buChar char="§"/>
            </a:pPr>
            <a:endParaRPr lang="en-US" sz="2800" dirty="0">
              <a:cs typeface="Calibri" panose="020F0502020204030204" pitchFamily="34" charset="0"/>
            </a:endParaRPr>
          </a:p>
        </p:txBody>
      </p:sp>
      <p:sp>
        <p:nvSpPr>
          <p:cNvPr id="23" name="Freeform 2">
            <a:extLst>
              <a:ext uri="{FF2B5EF4-FFF2-40B4-BE49-F238E27FC236}">
                <a16:creationId xmlns:a16="http://schemas.microsoft.com/office/drawing/2014/main" id="{46797DD2-ADA2-6B68-BB70-012683EA76FA}"/>
              </a:ext>
            </a:extLst>
          </p:cNvPr>
          <p:cNvSpPr>
            <a:spLocks noGrp="1" noRot="1" noMove="1" noResize="1" noEditPoints="1" noAdjustHandles="1" noChangeArrowheads="1" noChangeShapeType="1"/>
          </p:cNvSpPr>
          <p:nvPr/>
        </p:nvSpPr>
        <p:spPr>
          <a:xfrm rot="-1204608">
            <a:off x="8472036" y="-19092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25" name="Freeform 10">
            <a:extLst>
              <a:ext uri="{FF2B5EF4-FFF2-40B4-BE49-F238E27FC236}">
                <a16:creationId xmlns:a16="http://schemas.microsoft.com/office/drawing/2014/main" id="{2AE165DD-1D94-434D-2A22-A0645FF644E3}"/>
              </a:ext>
            </a:extLst>
          </p:cNvPr>
          <p:cNvSpPr>
            <a:spLocks noGrp="1" noRot="1" noMove="1" noResize="1" noEditPoints="1" noAdjustHandles="1" noChangeArrowheads="1" noChangeShapeType="1"/>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28" name="Freeform 4">
            <a:extLst>
              <a:ext uri="{FF2B5EF4-FFF2-40B4-BE49-F238E27FC236}">
                <a16:creationId xmlns:a16="http://schemas.microsoft.com/office/drawing/2014/main" id="{2F8487A6-3CB7-E5EB-4587-D1DC76225E25}"/>
              </a:ext>
            </a:extLst>
          </p:cNvPr>
          <p:cNvSpPr>
            <a:spLocks noGrp="1" noRot="1" noMove="1" noResize="1" noEditPoints="1" noAdjustHandles="1" noChangeArrowheads="1" noChangeShapeType="1"/>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dirty="0"/>
          </a:p>
        </p:txBody>
      </p:sp>
      <p:sp>
        <p:nvSpPr>
          <p:cNvPr id="87" name="AutoShape 5">
            <a:extLst>
              <a:ext uri="{FF2B5EF4-FFF2-40B4-BE49-F238E27FC236}">
                <a16:creationId xmlns:a16="http://schemas.microsoft.com/office/drawing/2014/main" id="{4DC57838-10E8-6E07-ACE3-51DFE036D446}"/>
              </a:ext>
            </a:extLst>
          </p:cNvPr>
          <p:cNvSpPr>
            <a:spLocks noGrp="1" noRot="1" noMove="1" noResize="1" noEditPoints="1" noAdjustHandles="1" noChangeArrowheads="1" noChangeShapeType="1"/>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grpSp>
        <p:nvGrpSpPr>
          <p:cNvPr id="59" name="Group 58">
            <a:extLst>
              <a:ext uri="{FF2B5EF4-FFF2-40B4-BE49-F238E27FC236}">
                <a16:creationId xmlns:a16="http://schemas.microsoft.com/office/drawing/2014/main" id="{623DEDBF-79E3-CA87-2804-C3057DEF7EF8}"/>
              </a:ext>
            </a:extLst>
          </p:cNvPr>
          <p:cNvGrpSpPr/>
          <p:nvPr/>
        </p:nvGrpSpPr>
        <p:grpSpPr>
          <a:xfrm>
            <a:off x="11792741" y="2628900"/>
            <a:ext cx="4028803" cy="3096694"/>
            <a:chOff x="11792741" y="2628900"/>
            <a:chExt cx="4028803" cy="3096694"/>
          </a:xfrm>
        </p:grpSpPr>
        <p:sp>
          <p:nvSpPr>
            <p:cNvPr id="4" name="Oval 3">
              <a:extLst>
                <a:ext uri="{FF2B5EF4-FFF2-40B4-BE49-F238E27FC236}">
                  <a16:creationId xmlns:a16="http://schemas.microsoft.com/office/drawing/2014/main" id="{35879657-59E6-6D26-A842-D4BD1803C539}"/>
                </a:ext>
              </a:extLst>
            </p:cNvPr>
            <p:cNvSpPr/>
            <p:nvPr/>
          </p:nvSpPr>
          <p:spPr>
            <a:xfrm>
              <a:off x="13868400" y="2628900"/>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8006C2D-1631-F0A6-E90D-7CCD160E52BC}"/>
                </a:ext>
              </a:extLst>
            </p:cNvPr>
            <p:cNvSpPr/>
            <p:nvPr/>
          </p:nvSpPr>
          <p:spPr>
            <a:xfrm>
              <a:off x="12649200" y="3467100"/>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40DAB70-A7DE-F480-004E-B9C8651A0376}"/>
                </a:ext>
              </a:extLst>
            </p:cNvPr>
            <p:cNvSpPr/>
            <p:nvPr/>
          </p:nvSpPr>
          <p:spPr>
            <a:xfrm>
              <a:off x="13868400" y="3467100"/>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57F5B62-D970-A032-5481-4061415D0A73}"/>
                </a:ext>
              </a:extLst>
            </p:cNvPr>
            <p:cNvSpPr/>
            <p:nvPr/>
          </p:nvSpPr>
          <p:spPr>
            <a:xfrm>
              <a:off x="15087600" y="3467100"/>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C313D7-D9F7-E3A5-02BD-2C633747DF99}"/>
                </a:ext>
              </a:extLst>
            </p:cNvPr>
            <p:cNvSpPr/>
            <p:nvPr/>
          </p:nvSpPr>
          <p:spPr>
            <a:xfrm>
              <a:off x="12307777" y="4405847"/>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37B458-E2CF-5819-7EF7-241A5A231472}"/>
                </a:ext>
              </a:extLst>
            </p:cNvPr>
            <p:cNvSpPr/>
            <p:nvPr/>
          </p:nvSpPr>
          <p:spPr>
            <a:xfrm>
              <a:off x="13000948" y="4405847"/>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0DC0993-1A11-AFF3-AF30-B601A450BC32}"/>
                </a:ext>
              </a:extLst>
            </p:cNvPr>
            <p:cNvCxnSpPr>
              <a:stCxn id="4" idx="3"/>
              <a:endCxn id="5" idx="0"/>
            </p:cNvCxnSpPr>
            <p:nvPr/>
          </p:nvCxnSpPr>
          <p:spPr>
            <a:xfrm flipH="1">
              <a:off x="12839700" y="2954104"/>
              <a:ext cx="1084496" cy="512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C2E705-5AB9-F275-1403-0B87EF05559C}"/>
                </a:ext>
              </a:extLst>
            </p:cNvPr>
            <p:cNvCxnSpPr>
              <a:cxnSpLocks/>
              <a:endCxn id="6" idx="0"/>
            </p:cNvCxnSpPr>
            <p:nvPr/>
          </p:nvCxnSpPr>
          <p:spPr>
            <a:xfrm>
              <a:off x="14058900" y="30099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EF8264-CCAE-71E6-3E40-C1B0F6C3BA78}"/>
                </a:ext>
              </a:extLst>
            </p:cNvPr>
            <p:cNvCxnSpPr>
              <a:stCxn id="4" idx="5"/>
              <a:endCxn id="7" idx="0"/>
            </p:cNvCxnSpPr>
            <p:nvPr/>
          </p:nvCxnSpPr>
          <p:spPr>
            <a:xfrm>
              <a:off x="14193604" y="2954104"/>
              <a:ext cx="1084496" cy="512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1B3D225-2C23-2585-C1DB-D182AE2327E0}"/>
                </a:ext>
              </a:extLst>
            </p:cNvPr>
            <p:cNvCxnSpPr>
              <a:cxnSpLocks/>
              <a:stCxn id="5" idx="3"/>
              <a:endCxn id="9" idx="0"/>
            </p:cNvCxnSpPr>
            <p:nvPr/>
          </p:nvCxnSpPr>
          <p:spPr>
            <a:xfrm flipH="1">
              <a:off x="12498277" y="3792304"/>
              <a:ext cx="206719" cy="613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8D6FCDC-73D9-CD94-0A97-448745A3ADCB}"/>
                </a:ext>
              </a:extLst>
            </p:cNvPr>
            <p:cNvCxnSpPr>
              <a:cxnSpLocks/>
              <a:stCxn id="5" idx="5"/>
              <a:endCxn id="10" idx="0"/>
            </p:cNvCxnSpPr>
            <p:nvPr/>
          </p:nvCxnSpPr>
          <p:spPr>
            <a:xfrm>
              <a:off x="12974404" y="3792304"/>
              <a:ext cx="217044" cy="613543"/>
            </a:xfrm>
            <a:prstGeom prst="line">
              <a:avLst/>
            </a:prstGeom>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AF27C6DB-4269-4F44-3689-D9FBAD7E96E8}"/>
                </a:ext>
              </a:extLst>
            </p:cNvPr>
            <p:cNvSpPr/>
            <p:nvPr/>
          </p:nvSpPr>
          <p:spPr>
            <a:xfrm>
              <a:off x="13547939" y="4407243"/>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7A6ADAF-D013-3ACC-2B6D-AEA776944059}"/>
                </a:ext>
              </a:extLst>
            </p:cNvPr>
            <p:cNvSpPr/>
            <p:nvPr/>
          </p:nvSpPr>
          <p:spPr>
            <a:xfrm>
              <a:off x="14241110" y="4407243"/>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EB74CAF0-858C-11FB-DECA-8A07658232E5}"/>
                </a:ext>
              </a:extLst>
            </p:cNvPr>
            <p:cNvCxnSpPr>
              <a:cxnSpLocks/>
              <a:endCxn id="39" idx="0"/>
            </p:cNvCxnSpPr>
            <p:nvPr/>
          </p:nvCxnSpPr>
          <p:spPr>
            <a:xfrm flipH="1">
              <a:off x="13738439" y="3793700"/>
              <a:ext cx="206719" cy="613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F1CB5B-0B71-B50F-3627-B10F5E9B96A7}"/>
                </a:ext>
              </a:extLst>
            </p:cNvPr>
            <p:cNvCxnSpPr>
              <a:cxnSpLocks/>
              <a:endCxn id="40" idx="0"/>
            </p:cNvCxnSpPr>
            <p:nvPr/>
          </p:nvCxnSpPr>
          <p:spPr>
            <a:xfrm>
              <a:off x="14214566" y="3793700"/>
              <a:ext cx="217044" cy="613543"/>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E594E79D-7BA8-E830-3F2B-6872027FF0E7}"/>
                </a:ext>
              </a:extLst>
            </p:cNvPr>
            <p:cNvSpPr/>
            <p:nvPr/>
          </p:nvSpPr>
          <p:spPr>
            <a:xfrm>
              <a:off x="14747373" y="4431508"/>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E1A7E6B-7020-E95D-401E-D96744EEE99E}"/>
                </a:ext>
              </a:extLst>
            </p:cNvPr>
            <p:cNvSpPr/>
            <p:nvPr/>
          </p:nvSpPr>
          <p:spPr>
            <a:xfrm>
              <a:off x="15440544" y="4431508"/>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0191EC67-C178-922E-EE89-AA248C65EDDA}"/>
                </a:ext>
              </a:extLst>
            </p:cNvPr>
            <p:cNvCxnSpPr>
              <a:cxnSpLocks/>
              <a:endCxn id="47" idx="0"/>
            </p:cNvCxnSpPr>
            <p:nvPr/>
          </p:nvCxnSpPr>
          <p:spPr>
            <a:xfrm flipH="1">
              <a:off x="14937873" y="3817965"/>
              <a:ext cx="206719" cy="613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1E5EADD-AD93-003A-D711-583014CE2305}"/>
                </a:ext>
              </a:extLst>
            </p:cNvPr>
            <p:cNvCxnSpPr>
              <a:cxnSpLocks/>
              <a:endCxn id="48" idx="0"/>
            </p:cNvCxnSpPr>
            <p:nvPr/>
          </p:nvCxnSpPr>
          <p:spPr>
            <a:xfrm>
              <a:off x="15414000" y="3817965"/>
              <a:ext cx="217044" cy="613543"/>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7B87F374-65C7-E13F-833B-A8D3F7533EBC}"/>
                </a:ext>
              </a:extLst>
            </p:cNvPr>
            <p:cNvSpPr/>
            <p:nvPr/>
          </p:nvSpPr>
          <p:spPr>
            <a:xfrm>
              <a:off x="11792741" y="5344594"/>
              <a:ext cx="381000" cy="381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0FE7EFB8-97AE-EB68-FC84-CA87ADD91BEA}"/>
                </a:ext>
              </a:extLst>
            </p:cNvPr>
            <p:cNvCxnSpPr>
              <a:cxnSpLocks/>
              <a:stCxn id="9" idx="3"/>
              <a:endCxn id="52" idx="0"/>
            </p:cNvCxnSpPr>
            <p:nvPr/>
          </p:nvCxnSpPr>
          <p:spPr>
            <a:xfrm flipH="1">
              <a:off x="11983241" y="4731051"/>
              <a:ext cx="380332" cy="6135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62" name="Freeform 2">
            <a:extLst>
              <a:ext uri="{FF2B5EF4-FFF2-40B4-BE49-F238E27FC236}">
                <a16:creationId xmlns:a16="http://schemas.microsoft.com/office/drawing/2014/main" id="{81C0B83C-F73D-B040-198B-FEA3E6B6CA08}"/>
              </a:ext>
            </a:extLst>
          </p:cNvPr>
          <p:cNvSpPr/>
          <p:nvPr/>
        </p:nvSpPr>
        <p:spPr>
          <a:xfrm>
            <a:off x="13808494" y="6432477"/>
            <a:ext cx="1678578" cy="1693395"/>
          </a:xfrm>
          <a:custGeom>
            <a:avLst/>
            <a:gdLst/>
            <a:ahLst/>
            <a:cxnLst/>
            <a:rect l="l" t="t" r="r" b="b"/>
            <a:pathLst>
              <a:path w="1678578" h="1693395">
                <a:moveTo>
                  <a:pt x="0" y="0"/>
                </a:moveTo>
                <a:lnTo>
                  <a:pt x="1678578" y="0"/>
                </a:lnTo>
                <a:lnTo>
                  <a:pt x="1678578" y="1693396"/>
                </a:lnTo>
                <a:lnTo>
                  <a:pt x="0" y="16933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3" name="Freeform 3">
            <a:extLst>
              <a:ext uri="{FF2B5EF4-FFF2-40B4-BE49-F238E27FC236}">
                <a16:creationId xmlns:a16="http://schemas.microsoft.com/office/drawing/2014/main" id="{F6FD8E87-7EDB-A9A0-E3A9-D4354876DDBD}"/>
              </a:ext>
            </a:extLst>
          </p:cNvPr>
          <p:cNvSpPr/>
          <p:nvPr/>
        </p:nvSpPr>
        <p:spPr>
          <a:xfrm>
            <a:off x="14647783" y="7559177"/>
            <a:ext cx="1430417" cy="1470523"/>
          </a:xfrm>
          <a:custGeom>
            <a:avLst/>
            <a:gdLst/>
            <a:ahLst/>
            <a:cxnLst/>
            <a:rect l="l" t="t" r="r" b="b"/>
            <a:pathLst>
              <a:path w="1430417" h="1470523">
                <a:moveTo>
                  <a:pt x="0" y="0"/>
                </a:moveTo>
                <a:lnTo>
                  <a:pt x="1430418" y="0"/>
                </a:lnTo>
                <a:lnTo>
                  <a:pt x="1430418" y="1470522"/>
                </a:lnTo>
                <a:lnTo>
                  <a:pt x="0" y="14705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4" name="Freeform 2">
            <a:extLst>
              <a:ext uri="{FF2B5EF4-FFF2-40B4-BE49-F238E27FC236}">
                <a16:creationId xmlns:a16="http://schemas.microsoft.com/office/drawing/2014/main" id="{9A9D9BBC-6AAC-91D7-520C-7B431F37B371}"/>
              </a:ext>
            </a:extLst>
          </p:cNvPr>
          <p:cNvSpPr/>
          <p:nvPr/>
        </p:nvSpPr>
        <p:spPr>
          <a:xfrm>
            <a:off x="11813288" y="6987154"/>
            <a:ext cx="1671824" cy="2354681"/>
          </a:xfrm>
          <a:custGeom>
            <a:avLst/>
            <a:gdLst/>
            <a:ahLst/>
            <a:cxnLst/>
            <a:rect l="l" t="t" r="r" b="b"/>
            <a:pathLst>
              <a:path w="1671824" h="2354681">
                <a:moveTo>
                  <a:pt x="0" y="0"/>
                </a:moveTo>
                <a:lnTo>
                  <a:pt x="1671824" y="0"/>
                </a:lnTo>
                <a:lnTo>
                  <a:pt x="1671824" y="2354681"/>
                </a:lnTo>
                <a:lnTo>
                  <a:pt x="0" y="2354681"/>
                </a:lnTo>
                <a:lnTo>
                  <a:pt x="0" y="0"/>
                </a:lnTo>
                <a:close/>
              </a:path>
            </a:pathLst>
          </a:custGeom>
          <a:blipFill>
            <a:blip r:embed="rId10"/>
            <a:stretch>
              <a:fillRect/>
            </a:stretch>
          </a:blipFill>
        </p:spPr>
        <p:txBody>
          <a:bodyPr/>
          <a:lstStyle/>
          <a:p>
            <a:endParaRPr lang="en-US"/>
          </a:p>
        </p:txBody>
      </p:sp>
      <p:sp>
        <p:nvSpPr>
          <p:cNvPr id="14" name="Slide Number Placeholder 13">
            <a:extLst>
              <a:ext uri="{FF2B5EF4-FFF2-40B4-BE49-F238E27FC236}">
                <a16:creationId xmlns:a16="http://schemas.microsoft.com/office/drawing/2014/main" id="{F5F325CC-5C29-946A-34ED-37D59B56372B}"/>
              </a:ext>
            </a:extLst>
          </p:cNvPr>
          <p:cNvSpPr>
            <a:spLocks noGrp="1"/>
          </p:cNvSpPr>
          <p:nvPr>
            <p:ph type="sldNum" sz="quarter" idx="12"/>
          </p:nvPr>
        </p:nvSpPr>
        <p:spPr/>
        <p:txBody>
          <a:bodyPr/>
          <a:lstStyle/>
          <a:p>
            <a:fld id="{B6F15528-21DE-4FAA-801E-634DDDAF4B2B}" type="slidenum">
              <a:rPr lang="en-US" smtClean="0"/>
              <a:pPr/>
              <a:t>6</a:t>
            </a:fld>
            <a:r>
              <a:rPr lang="en-US"/>
              <a:t> of 19</a:t>
            </a:r>
            <a:endParaRPr lang="en-US" dirty="0"/>
          </a:p>
        </p:txBody>
      </p:sp>
    </p:spTree>
    <p:extLst>
      <p:ext uri="{BB962C8B-B14F-4D97-AF65-F5344CB8AC3E}">
        <p14:creationId xmlns:p14="http://schemas.microsoft.com/office/powerpoint/2010/main" val="257421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CBBCBF-88F8-C3D7-29D8-338C35608569}"/>
              </a:ext>
            </a:extLst>
          </p:cNvPr>
          <p:cNvSpPr txBox="1">
            <a:spLocks noGrp="1" noRot="1" noMove="1" noResize="1" noEditPoints="1" noAdjustHandles="1" noChangeArrowheads="1" noChangeShapeType="1"/>
          </p:cNvSpPr>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Literature Review (Solving VRPs)</a:t>
            </a:r>
            <a:endParaRPr lang="en-CA" dirty="0"/>
          </a:p>
        </p:txBody>
      </p:sp>
      <p:sp>
        <p:nvSpPr>
          <p:cNvPr id="21" name="Content Placeholder 2">
            <a:extLst>
              <a:ext uri="{FF2B5EF4-FFF2-40B4-BE49-F238E27FC236}">
                <a16:creationId xmlns:a16="http://schemas.microsoft.com/office/drawing/2014/main" id="{F51ADF44-6A02-C6B9-5819-EDDD0AACA121}"/>
              </a:ext>
            </a:extLst>
          </p:cNvPr>
          <p:cNvSpPr>
            <a:spLocks noGrp="1" noRot="1" noMove="1" noResize="1" noEditPoints="1" noAdjustHandles="1" noChangeArrowheads="1" noChangeShapeType="1"/>
          </p:cNvSpPr>
          <p:nvPr/>
        </p:nvSpPr>
        <p:spPr>
          <a:xfrm>
            <a:off x="752628" y="2235340"/>
            <a:ext cx="8543772" cy="7435755"/>
          </a:xfrm>
          <a:prstGeom prst="rect">
            <a:avLst/>
          </a:prstGeom>
        </p:spPr>
        <p:txBody>
          <a:bodyPr>
            <a:normAutofit/>
          </a:bodyPr>
          <a:lstStyle/>
          <a:p>
            <a:pPr marL="914400" lvl="1" indent="-457200" defTabSz="713232">
              <a:lnSpc>
                <a:spcPct val="90000"/>
              </a:lnSpc>
              <a:spcAft>
                <a:spcPts val="600"/>
              </a:spcAft>
              <a:buFont typeface="Wingdings" pitchFamily="2" charset="2"/>
              <a:buChar char="q"/>
            </a:pPr>
            <a:r>
              <a:rPr lang="en-US" sz="2800" dirty="0">
                <a:cs typeface="Calibri" panose="020F0502020204030204" pitchFamily="34" charset="0"/>
              </a:rPr>
              <a:t>Supervised deep learning-based methods</a:t>
            </a:r>
          </a:p>
          <a:p>
            <a:pPr marL="1828800" lvl="3" indent="-457200" defTabSz="713232">
              <a:lnSpc>
                <a:spcPct val="90000"/>
              </a:lnSpc>
              <a:spcAft>
                <a:spcPts val="600"/>
              </a:spcAft>
              <a:buFont typeface="Wingdings" pitchFamily="2" charset="2"/>
              <a:buChar char="§"/>
            </a:pPr>
            <a:r>
              <a:rPr lang="en-US" sz="2800" dirty="0">
                <a:cs typeface="Calibri" panose="020F0502020204030204" pitchFamily="34" charset="0"/>
              </a:rPr>
              <a:t>Pros:</a:t>
            </a:r>
          </a:p>
          <a:p>
            <a:pPr marL="2286000" lvl="4" indent="-457200" defTabSz="713232">
              <a:lnSpc>
                <a:spcPct val="90000"/>
              </a:lnSpc>
              <a:spcAft>
                <a:spcPts val="600"/>
              </a:spcAft>
              <a:buFont typeface="Wingdings" pitchFamily="2" charset="2"/>
              <a:buChar char="ü"/>
            </a:pPr>
            <a:r>
              <a:rPr lang="en-US" sz="2800" dirty="0">
                <a:cs typeface="Calibri" panose="020F0502020204030204" pitchFamily="34" charset="0"/>
              </a:rPr>
              <a:t>Automatic </a:t>
            </a:r>
            <a:r>
              <a:rPr lang="en-CA" sz="2800" b="0" i="0" u="none" strike="noStrike" dirty="0">
                <a:effectLst/>
                <a:highlight>
                  <a:srgbClr val="FFFFFF"/>
                </a:highlight>
                <a:cs typeface="Calibri" panose="020F0502020204030204" pitchFamily="34" charset="0"/>
              </a:rPr>
              <a:t>search rules generation</a:t>
            </a: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
            </a:pPr>
            <a:r>
              <a:rPr lang="en-US" sz="2800" dirty="0">
                <a:cs typeface="Calibri" panose="020F0502020204030204" pitchFamily="34" charset="0"/>
              </a:rPr>
              <a:t>Cons:</a:t>
            </a:r>
          </a:p>
          <a:p>
            <a:pPr marL="2286000" lvl="4" indent="-457200" defTabSz="713232">
              <a:lnSpc>
                <a:spcPct val="90000"/>
              </a:lnSpc>
              <a:spcAft>
                <a:spcPts val="600"/>
              </a:spcAft>
              <a:buFont typeface="Wingdings" pitchFamily="2" charset="2"/>
              <a:buChar char="ü"/>
            </a:pPr>
            <a:r>
              <a:rPr lang="en-US" sz="2800" dirty="0">
                <a:cs typeface="Calibri" panose="020F0502020204030204" pitchFamily="34" charset="0"/>
              </a:rPr>
              <a:t>Solving in advance</a:t>
            </a:r>
          </a:p>
          <a:p>
            <a:pPr marL="2286000" lvl="4" indent="-457200" defTabSz="713232">
              <a:lnSpc>
                <a:spcPct val="90000"/>
              </a:lnSpc>
              <a:spcAft>
                <a:spcPts val="600"/>
              </a:spcAft>
              <a:buFont typeface="Wingdings" pitchFamily="2" charset="2"/>
              <a:buChar char="ü"/>
            </a:pPr>
            <a:endParaRPr lang="en-US" sz="2800" dirty="0">
              <a:cs typeface="Calibri" panose="020F0502020204030204" pitchFamily="34" charset="0"/>
            </a:endParaRPr>
          </a:p>
          <a:p>
            <a:pPr lvl="4" defTabSz="713232">
              <a:lnSpc>
                <a:spcPct val="90000"/>
              </a:lnSpc>
              <a:spcAft>
                <a:spcPts val="600"/>
              </a:spcAft>
            </a:pPr>
            <a:endParaRPr lang="en-US" sz="2800" dirty="0">
              <a:cs typeface="Calibri" panose="020F0502020204030204" pitchFamily="34" charset="0"/>
            </a:endParaRPr>
          </a:p>
          <a:p>
            <a:pPr marL="2286000" lvl="4" indent="-457200" defTabSz="713232">
              <a:lnSpc>
                <a:spcPct val="90000"/>
              </a:lnSpc>
              <a:spcAft>
                <a:spcPts val="600"/>
              </a:spcAft>
              <a:buFont typeface="Wingdings" pitchFamily="2" charset="2"/>
              <a:buChar char="ü"/>
            </a:pPr>
            <a:endParaRPr lang="en-US" sz="2800" dirty="0">
              <a:cs typeface="Calibri" panose="020F0502020204030204" pitchFamily="34" charset="0"/>
            </a:endParaRPr>
          </a:p>
          <a:p>
            <a:pPr marL="2286000" lvl="4" indent="-457200" defTabSz="713232">
              <a:lnSpc>
                <a:spcPct val="90000"/>
              </a:lnSpc>
              <a:spcAft>
                <a:spcPts val="600"/>
              </a:spcAft>
              <a:buFont typeface="Wingdings" pitchFamily="2" charset="2"/>
              <a:buChar char="ü"/>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r>
              <a:rPr lang="en-US" sz="2800" dirty="0">
                <a:cs typeface="Calibri" panose="020F0502020204030204" pitchFamily="34" charset="0"/>
              </a:rPr>
              <a:t>Deep reinforcement learning-based methods</a:t>
            </a:r>
          </a:p>
          <a:p>
            <a:pPr marL="1828800" lvl="3" indent="-457200" defTabSz="713232">
              <a:lnSpc>
                <a:spcPct val="90000"/>
              </a:lnSpc>
              <a:spcAft>
                <a:spcPts val="600"/>
              </a:spcAft>
              <a:buFont typeface="Wingdings" pitchFamily="2" charset="2"/>
              <a:buChar char="§"/>
            </a:pPr>
            <a:r>
              <a:rPr lang="en-US" sz="2800" dirty="0">
                <a:cs typeface="Calibri" panose="020F0502020204030204" pitchFamily="34" charset="0"/>
              </a:rPr>
              <a:t>Pros:</a:t>
            </a:r>
          </a:p>
          <a:p>
            <a:pPr marL="2286000" lvl="4" indent="-457200" defTabSz="713232">
              <a:lnSpc>
                <a:spcPct val="90000"/>
              </a:lnSpc>
              <a:spcAft>
                <a:spcPts val="600"/>
              </a:spcAft>
              <a:buFont typeface="Wingdings" pitchFamily="2" charset="2"/>
              <a:buChar char="ü"/>
            </a:pPr>
            <a:r>
              <a:rPr lang="en-US" sz="2800" dirty="0">
                <a:cs typeface="Calibri" panose="020F0502020204030204" pitchFamily="34" charset="0"/>
              </a:rPr>
              <a:t>Automatic </a:t>
            </a:r>
            <a:r>
              <a:rPr lang="en-CA" sz="2800" b="0" i="0" u="none" strike="noStrike" dirty="0">
                <a:effectLst/>
                <a:highlight>
                  <a:srgbClr val="FFFFFF"/>
                </a:highlight>
                <a:cs typeface="Calibri" panose="020F0502020204030204" pitchFamily="34" charset="0"/>
              </a:rPr>
              <a:t>search rules generation</a:t>
            </a:r>
          </a:p>
          <a:p>
            <a:pPr marL="2286000" lvl="4" indent="-457200" defTabSz="713232">
              <a:lnSpc>
                <a:spcPct val="90000"/>
              </a:lnSpc>
              <a:spcAft>
                <a:spcPts val="600"/>
              </a:spcAft>
              <a:buFont typeface="Wingdings" pitchFamily="2" charset="2"/>
              <a:buChar char="ü"/>
            </a:pPr>
            <a:r>
              <a:rPr lang="en-US" sz="2800" dirty="0">
                <a:cs typeface="Calibri" panose="020F0502020204030204" pitchFamily="34" charset="0"/>
              </a:rPr>
              <a:t>No in advance solving</a:t>
            </a:r>
          </a:p>
        </p:txBody>
      </p:sp>
      <p:sp>
        <p:nvSpPr>
          <p:cNvPr id="23" name="Freeform 2">
            <a:extLst>
              <a:ext uri="{FF2B5EF4-FFF2-40B4-BE49-F238E27FC236}">
                <a16:creationId xmlns:a16="http://schemas.microsoft.com/office/drawing/2014/main" id="{46797DD2-ADA2-6B68-BB70-012683EA76FA}"/>
              </a:ext>
            </a:extLst>
          </p:cNvPr>
          <p:cNvSpPr>
            <a:spLocks noGrp="1" noRot="1" noMove="1" noResize="1" noEditPoints="1" noAdjustHandles="1" noChangeArrowheads="1" noChangeShapeType="1"/>
          </p:cNvSpPr>
          <p:nvPr/>
        </p:nvSpPr>
        <p:spPr>
          <a:xfrm rot="-1204608">
            <a:off x="8472036" y="-19092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a:p>
        </p:txBody>
      </p:sp>
      <p:sp>
        <p:nvSpPr>
          <p:cNvPr id="25" name="Freeform 10">
            <a:extLst>
              <a:ext uri="{FF2B5EF4-FFF2-40B4-BE49-F238E27FC236}">
                <a16:creationId xmlns:a16="http://schemas.microsoft.com/office/drawing/2014/main" id="{2AE165DD-1D94-434D-2A22-A0645FF644E3}"/>
              </a:ext>
            </a:extLst>
          </p:cNvPr>
          <p:cNvSpPr>
            <a:spLocks noGrp="1" noRot="1" noMove="1" noResize="1" noEditPoints="1" noAdjustHandles="1" noChangeArrowheads="1" noChangeShapeType="1"/>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28" name="Freeform 4">
            <a:extLst>
              <a:ext uri="{FF2B5EF4-FFF2-40B4-BE49-F238E27FC236}">
                <a16:creationId xmlns:a16="http://schemas.microsoft.com/office/drawing/2014/main" id="{2F8487A6-3CB7-E5EB-4587-D1DC76225E25}"/>
              </a:ext>
            </a:extLst>
          </p:cNvPr>
          <p:cNvSpPr>
            <a:spLocks noGrp="1" noRot="1" noMove="1" noResize="1" noEditPoints="1" noAdjustHandles="1" noChangeArrowheads="1" noChangeShapeType="1"/>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87" name="AutoShape 5">
            <a:extLst>
              <a:ext uri="{FF2B5EF4-FFF2-40B4-BE49-F238E27FC236}">
                <a16:creationId xmlns:a16="http://schemas.microsoft.com/office/drawing/2014/main" id="{4DC57838-10E8-6E07-ACE3-51DFE036D446}"/>
              </a:ext>
            </a:extLst>
          </p:cNvPr>
          <p:cNvSpPr>
            <a:spLocks noGrp="1" noRot="1" noMove="1" noResize="1" noEditPoints="1" noAdjustHandles="1" noChangeArrowheads="1" noChangeShapeType="1"/>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sp>
        <p:nvSpPr>
          <p:cNvPr id="2" name="Freeform 3">
            <a:extLst>
              <a:ext uri="{FF2B5EF4-FFF2-40B4-BE49-F238E27FC236}">
                <a16:creationId xmlns:a16="http://schemas.microsoft.com/office/drawing/2014/main" id="{76A90915-B8C1-4435-F442-B0634A653079}"/>
              </a:ext>
            </a:extLst>
          </p:cNvPr>
          <p:cNvSpPr/>
          <p:nvPr/>
        </p:nvSpPr>
        <p:spPr>
          <a:xfrm>
            <a:off x="12039600" y="6454241"/>
            <a:ext cx="3316260" cy="2988779"/>
          </a:xfrm>
          <a:custGeom>
            <a:avLst/>
            <a:gdLst/>
            <a:ahLst/>
            <a:cxnLst/>
            <a:rect l="l" t="t" r="r" b="b"/>
            <a:pathLst>
              <a:path w="3316260" h="2988779">
                <a:moveTo>
                  <a:pt x="0" y="0"/>
                </a:moveTo>
                <a:lnTo>
                  <a:pt x="3316260" y="0"/>
                </a:lnTo>
                <a:lnTo>
                  <a:pt x="3316260" y="2988779"/>
                </a:lnTo>
                <a:lnTo>
                  <a:pt x="0" y="29887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 name="Freeform 4">
            <a:extLst>
              <a:ext uri="{FF2B5EF4-FFF2-40B4-BE49-F238E27FC236}">
                <a16:creationId xmlns:a16="http://schemas.microsoft.com/office/drawing/2014/main" id="{4E09F9DB-387E-2818-2C61-86C61B208D27}"/>
              </a:ext>
            </a:extLst>
          </p:cNvPr>
          <p:cNvSpPr/>
          <p:nvPr/>
        </p:nvSpPr>
        <p:spPr>
          <a:xfrm>
            <a:off x="15355860" y="7094706"/>
            <a:ext cx="1929773" cy="1707849"/>
          </a:xfrm>
          <a:custGeom>
            <a:avLst/>
            <a:gdLst/>
            <a:ahLst/>
            <a:cxnLst/>
            <a:rect l="l" t="t" r="r" b="b"/>
            <a:pathLst>
              <a:path w="1929773" h="1707849">
                <a:moveTo>
                  <a:pt x="0" y="0"/>
                </a:moveTo>
                <a:lnTo>
                  <a:pt x="1929772" y="0"/>
                </a:lnTo>
                <a:lnTo>
                  <a:pt x="1929772" y="1707849"/>
                </a:lnTo>
                <a:lnTo>
                  <a:pt x="0" y="17078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3">
            <a:extLst>
              <a:ext uri="{FF2B5EF4-FFF2-40B4-BE49-F238E27FC236}">
                <a16:creationId xmlns:a16="http://schemas.microsoft.com/office/drawing/2014/main" id="{D268BF6B-FDBD-C19F-9A7C-4265C999E768}"/>
              </a:ext>
            </a:extLst>
          </p:cNvPr>
          <p:cNvSpPr/>
          <p:nvPr/>
        </p:nvSpPr>
        <p:spPr>
          <a:xfrm>
            <a:off x="12547906" y="2032742"/>
            <a:ext cx="3316260" cy="2988779"/>
          </a:xfrm>
          <a:custGeom>
            <a:avLst/>
            <a:gdLst/>
            <a:ahLst/>
            <a:cxnLst/>
            <a:rect l="l" t="t" r="r" b="b"/>
            <a:pathLst>
              <a:path w="3316260" h="2988779">
                <a:moveTo>
                  <a:pt x="0" y="0"/>
                </a:moveTo>
                <a:lnTo>
                  <a:pt x="3316260" y="0"/>
                </a:lnTo>
                <a:lnTo>
                  <a:pt x="3316260" y="2988779"/>
                </a:lnTo>
                <a:lnTo>
                  <a:pt x="0" y="29887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Slide Number Placeholder 8">
            <a:extLst>
              <a:ext uri="{FF2B5EF4-FFF2-40B4-BE49-F238E27FC236}">
                <a16:creationId xmlns:a16="http://schemas.microsoft.com/office/drawing/2014/main" id="{CDB9A89C-5574-5F4A-4F4A-F079AF821E92}"/>
              </a:ext>
            </a:extLst>
          </p:cNvPr>
          <p:cNvSpPr>
            <a:spLocks noGrp="1"/>
          </p:cNvSpPr>
          <p:nvPr>
            <p:ph type="sldNum" sz="quarter" idx="12"/>
          </p:nvPr>
        </p:nvSpPr>
        <p:spPr/>
        <p:txBody>
          <a:bodyPr/>
          <a:lstStyle/>
          <a:p>
            <a:fld id="{B6F15528-21DE-4FAA-801E-634DDDAF4B2B}" type="slidenum">
              <a:rPr lang="en-US" smtClean="0"/>
              <a:pPr/>
              <a:t>7</a:t>
            </a:fld>
            <a:r>
              <a:rPr lang="en-US"/>
              <a:t> of 19</a:t>
            </a:r>
            <a:endParaRPr lang="en-US" dirty="0"/>
          </a:p>
        </p:txBody>
      </p:sp>
    </p:spTree>
    <p:extLst>
      <p:ext uri="{BB962C8B-B14F-4D97-AF65-F5344CB8AC3E}">
        <p14:creationId xmlns:p14="http://schemas.microsoft.com/office/powerpoint/2010/main" val="2102163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4CBBCBF-88F8-C3D7-29D8-338C35608569}"/>
              </a:ext>
            </a:extLst>
          </p:cNvPr>
          <p:cNvSpPr txBox="1">
            <a:spLocks noGrp="1" noRot="1" noMove="1" noResize="1" noEditPoints="1" noAdjustHandles="1" noChangeArrowheads="1" noChangeShapeType="1"/>
          </p:cNvSpPr>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Literature Review (Current DRLs'</a:t>
            </a:r>
            <a:r>
              <a:rPr lang="en-US" sz="4400" dirty="0"/>
              <a:t> limitations)</a:t>
            </a:r>
            <a:endParaRPr lang="en-CA" dirty="0"/>
          </a:p>
        </p:txBody>
      </p:sp>
      <p:sp>
        <p:nvSpPr>
          <p:cNvPr id="21" name="Content Placeholder 2">
            <a:extLst>
              <a:ext uri="{FF2B5EF4-FFF2-40B4-BE49-F238E27FC236}">
                <a16:creationId xmlns:a16="http://schemas.microsoft.com/office/drawing/2014/main" id="{F51ADF44-6A02-C6B9-5819-EDDD0AACA121}"/>
              </a:ext>
            </a:extLst>
          </p:cNvPr>
          <p:cNvSpPr>
            <a:spLocks noGrp="1" noRot="1" noMove="1" noResize="1" noEditPoints="1" noAdjustHandles="1" noChangeArrowheads="1" noChangeShapeType="1"/>
          </p:cNvSpPr>
          <p:nvPr/>
        </p:nvSpPr>
        <p:spPr>
          <a:xfrm>
            <a:off x="752628" y="2235340"/>
            <a:ext cx="8543772" cy="7435755"/>
          </a:xfrm>
          <a:prstGeom prst="rect">
            <a:avLst/>
          </a:prstGeom>
        </p:spPr>
        <p:txBody>
          <a:bodyPr>
            <a:normAutofit/>
          </a:bodyPr>
          <a:lstStyle/>
          <a:p>
            <a:pPr marL="914400" lvl="1" indent="-457200" defTabSz="713232">
              <a:lnSpc>
                <a:spcPct val="90000"/>
              </a:lnSpc>
              <a:spcAft>
                <a:spcPts val="600"/>
              </a:spcAft>
              <a:buFont typeface="Wingdings" pitchFamily="2" charset="2"/>
              <a:buChar char="q"/>
            </a:pPr>
            <a:endParaRPr lang="en-US" sz="2800" dirty="0">
              <a:cs typeface="Calibri" panose="020F0502020204030204" pitchFamily="34" charset="0"/>
            </a:endParaRPr>
          </a:p>
          <a:p>
            <a:pPr marL="914400" lvl="1" indent="-457200" defTabSz="713232">
              <a:lnSpc>
                <a:spcPct val="90000"/>
              </a:lnSpc>
              <a:spcAft>
                <a:spcPts val="600"/>
              </a:spcAft>
              <a:buFont typeface="Wingdings" pitchFamily="2" charset="2"/>
              <a:buChar char="q"/>
            </a:pPr>
            <a:r>
              <a:rPr lang="en-US" sz="2800" dirty="0">
                <a:cs typeface="Calibri" panose="020F0502020204030204" pitchFamily="34" charset="0"/>
              </a:rPr>
              <a:t>Ineffectiveness in solving </a:t>
            </a:r>
            <a:r>
              <a:rPr lang="en-US" sz="2800" dirty="0"/>
              <a:t>HFEVRPTW, due to:</a:t>
            </a:r>
          </a:p>
          <a:p>
            <a:pPr lvl="2" defTabSz="713232">
              <a:lnSpc>
                <a:spcPct val="90000"/>
              </a:lnSpc>
              <a:spcAft>
                <a:spcPts val="600"/>
              </a:spcAft>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Failure to recognize node reachability</a:t>
            </a:r>
          </a:p>
          <a:p>
            <a:pPr marL="1828800" lvl="3" indent="-457200" defTabSz="713232">
              <a:lnSpc>
                <a:spcPct val="90000"/>
              </a:lnSpc>
              <a:spcAft>
                <a:spcPts val="600"/>
              </a:spcAft>
              <a:buFont typeface="Wingdings" pitchFamily="2" charset="2"/>
              <a:buChar char="Ø"/>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Inability to capture the vehicles’ heterogeneity  </a:t>
            </a:r>
          </a:p>
          <a:p>
            <a:pPr marL="1828800" lvl="3" indent="-457200" defTabSz="713232">
              <a:lnSpc>
                <a:spcPct val="90000"/>
              </a:lnSpc>
              <a:spcAft>
                <a:spcPts val="600"/>
              </a:spcAft>
              <a:buFont typeface="Wingdings" pitchFamily="2" charset="2"/>
              <a:buChar char="Ø"/>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endParaRPr lang="en-US" sz="2800" dirty="0">
              <a:cs typeface="Calibri" panose="020F0502020204030204" pitchFamily="34" charset="0"/>
            </a:endParaRPr>
          </a:p>
          <a:p>
            <a:pPr marL="1828800" lvl="3" indent="-457200" defTabSz="713232">
              <a:lnSpc>
                <a:spcPct val="90000"/>
              </a:lnSpc>
              <a:spcAft>
                <a:spcPts val="600"/>
              </a:spcAft>
              <a:buFont typeface="Wingdings" pitchFamily="2" charset="2"/>
              <a:buChar char="Ø"/>
            </a:pPr>
            <a:r>
              <a:rPr lang="en-US" sz="2800" dirty="0">
                <a:cs typeface="Calibri" panose="020F0502020204030204" pitchFamily="34" charset="0"/>
              </a:rPr>
              <a:t>Failing to exploit energy consumption</a:t>
            </a:r>
          </a:p>
          <a:p>
            <a:pPr marL="342900" indent="-342900" defTabSz="713232">
              <a:lnSpc>
                <a:spcPct val="90000"/>
              </a:lnSpc>
              <a:spcAft>
                <a:spcPts val="600"/>
              </a:spcAft>
              <a:buFont typeface="Arial" panose="020B0604020202020204" pitchFamily="34" charset="0"/>
              <a:buChar char="•"/>
            </a:pPr>
            <a:endParaRPr lang="en-US" sz="2800" dirty="0">
              <a:cs typeface="Calibri" panose="020F0502020204030204" pitchFamily="34" charset="0"/>
            </a:endParaRPr>
          </a:p>
        </p:txBody>
      </p:sp>
      <p:sp>
        <p:nvSpPr>
          <p:cNvPr id="23" name="Freeform 2">
            <a:extLst>
              <a:ext uri="{FF2B5EF4-FFF2-40B4-BE49-F238E27FC236}">
                <a16:creationId xmlns:a16="http://schemas.microsoft.com/office/drawing/2014/main" id="{46797DD2-ADA2-6B68-BB70-012683EA76FA}"/>
              </a:ext>
            </a:extLst>
          </p:cNvPr>
          <p:cNvSpPr>
            <a:spLocks noGrp="1" noRot="1" noMove="1" noResize="1" noEditPoints="1" noAdjustHandles="1" noChangeArrowheads="1" noChangeShapeType="1"/>
          </p:cNvSpPr>
          <p:nvPr/>
        </p:nvSpPr>
        <p:spPr>
          <a:xfrm rot="-1204608">
            <a:off x="8472036" y="-1909297"/>
            <a:ext cx="16831233" cy="13714919"/>
          </a:xfrm>
          <a:custGeom>
            <a:avLst/>
            <a:gdLst/>
            <a:ahLst/>
            <a:cxnLst/>
            <a:rect l="l" t="t" r="r" b="b"/>
            <a:pathLst>
              <a:path w="11505544" h="11045322">
                <a:moveTo>
                  <a:pt x="0" y="0"/>
                </a:moveTo>
                <a:lnTo>
                  <a:pt x="11505544" y="0"/>
                </a:lnTo>
                <a:lnTo>
                  <a:pt x="11505544" y="11045322"/>
                </a:lnTo>
                <a:lnTo>
                  <a:pt x="0" y="11045322"/>
                </a:lnTo>
                <a:lnTo>
                  <a:pt x="0" y="0"/>
                </a:lnTo>
                <a:close/>
              </a:path>
            </a:pathLst>
          </a:custGeom>
          <a:blipFill>
            <a:blip r:embed="rId3"/>
            <a:stretch>
              <a:fillRect/>
            </a:stretch>
          </a:blipFill>
        </p:spPr>
        <p:txBody>
          <a:bodyPr/>
          <a:lstStyle/>
          <a:p>
            <a:endParaRPr lang="en-US" dirty="0"/>
          </a:p>
        </p:txBody>
      </p:sp>
      <p:sp>
        <p:nvSpPr>
          <p:cNvPr id="25" name="Freeform 10">
            <a:extLst>
              <a:ext uri="{FF2B5EF4-FFF2-40B4-BE49-F238E27FC236}">
                <a16:creationId xmlns:a16="http://schemas.microsoft.com/office/drawing/2014/main" id="{2AE165DD-1D94-434D-2A22-A0645FF644E3}"/>
              </a:ext>
            </a:extLst>
          </p:cNvPr>
          <p:cNvSpPr>
            <a:spLocks noGrp="1" noRot="1" noMove="1" noResize="1" noEditPoints="1" noAdjustHandles="1" noChangeArrowheads="1" noChangeShapeType="1"/>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4"/>
            <a:stretch>
              <a:fillRect/>
            </a:stretch>
          </a:blipFill>
        </p:spPr>
        <p:txBody>
          <a:bodyPr/>
          <a:lstStyle/>
          <a:p>
            <a:endParaRPr lang="en-US"/>
          </a:p>
        </p:txBody>
      </p:sp>
      <p:sp>
        <p:nvSpPr>
          <p:cNvPr id="28" name="Freeform 4">
            <a:extLst>
              <a:ext uri="{FF2B5EF4-FFF2-40B4-BE49-F238E27FC236}">
                <a16:creationId xmlns:a16="http://schemas.microsoft.com/office/drawing/2014/main" id="{2F8487A6-3CB7-E5EB-4587-D1DC76225E25}"/>
              </a:ext>
            </a:extLst>
          </p:cNvPr>
          <p:cNvSpPr>
            <a:spLocks noGrp="1" noRot="1" noMove="1" noResize="1" noEditPoints="1" noAdjustHandles="1" noChangeArrowheads="1" noChangeShapeType="1"/>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5"/>
            <a:stretch>
              <a:fillRect/>
            </a:stretch>
          </a:blipFill>
        </p:spPr>
        <p:txBody>
          <a:bodyPr/>
          <a:lstStyle/>
          <a:p>
            <a:endParaRPr lang="en-US"/>
          </a:p>
        </p:txBody>
      </p:sp>
      <p:sp>
        <p:nvSpPr>
          <p:cNvPr id="87" name="AutoShape 5">
            <a:extLst>
              <a:ext uri="{FF2B5EF4-FFF2-40B4-BE49-F238E27FC236}">
                <a16:creationId xmlns:a16="http://schemas.microsoft.com/office/drawing/2014/main" id="{4DC57838-10E8-6E07-ACE3-51DFE036D446}"/>
              </a:ext>
            </a:extLst>
          </p:cNvPr>
          <p:cNvSpPr>
            <a:spLocks noGrp="1" noRot="1" noMove="1" noResize="1" noEditPoints="1" noAdjustHandles="1" noChangeArrowheads="1" noChangeShapeType="1"/>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grpSp>
        <p:nvGrpSpPr>
          <p:cNvPr id="74" name="Group 73">
            <a:extLst>
              <a:ext uri="{FF2B5EF4-FFF2-40B4-BE49-F238E27FC236}">
                <a16:creationId xmlns:a16="http://schemas.microsoft.com/office/drawing/2014/main" id="{3466A95F-A9BD-45A2-2D64-0FC122E9A902}"/>
              </a:ext>
            </a:extLst>
          </p:cNvPr>
          <p:cNvGrpSpPr>
            <a:grpSpLocks/>
          </p:cNvGrpSpPr>
          <p:nvPr/>
        </p:nvGrpSpPr>
        <p:grpSpPr>
          <a:xfrm>
            <a:off x="10137134" y="4315212"/>
            <a:ext cx="6613200" cy="3523055"/>
            <a:chOff x="10246908" y="4757893"/>
            <a:chExt cx="6613200" cy="3523055"/>
          </a:xfrm>
        </p:grpSpPr>
        <p:grpSp>
          <p:nvGrpSpPr>
            <p:cNvPr id="52" name="Group 2">
              <a:extLst>
                <a:ext uri="{FF2B5EF4-FFF2-40B4-BE49-F238E27FC236}">
                  <a16:creationId xmlns:a16="http://schemas.microsoft.com/office/drawing/2014/main" id="{35A059F9-AB94-8407-9A0D-41AB5DA187AE}"/>
                </a:ext>
              </a:extLst>
            </p:cNvPr>
            <p:cNvGrpSpPr>
              <a:grpSpLocks/>
            </p:cNvGrpSpPr>
            <p:nvPr/>
          </p:nvGrpSpPr>
          <p:grpSpPr>
            <a:xfrm>
              <a:off x="10246908" y="4757893"/>
              <a:ext cx="6613200" cy="3523055"/>
              <a:chOff x="44738" y="70803"/>
              <a:chExt cx="7028418" cy="3484186"/>
            </a:xfrm>
          </p:grpSpPr>
          <p:sp>
            <p:nvSpPr>
              <p:cNvPr id="53" name="Freeform 3">
                <a:extLst>
                  <a:ext uri="{FF2B5EF4-FFF2-40B4-BE49-F238E27FC236}">
                    <a16:creationId xmlns:a16="http://schemas.microsoft.com/office/drawing/2014/main" id="{ECE4DBC9-D615-7163-894F-D61EE82004CE}"/>
                  </a:ext>
                </a:extLst>
              </p:cNvPr>
              <p:cNvSpPr>
                <a:spLocks/>
              </p:cNvSpPr>
              <p:nvPr/>
            </p:nvSpPr>
            <p:spPr>
              <a:xfrm>
                <a:off x="3074533" y="287304"/>
                <a:ext cx="1033189" cy="866000"/>
              </a:xfrm>
              <a:custGeom>
                <a:avLst/>
                <a:gdLst/>
                <a:ahLst/>
                <a:cxnLst/>
                <a:rect l="l" t="t" r="r" b="b"/>
                <a:pathLst>
                  <a:path w="1033189" h="866000">
                    <a:moveTo>
                      <a:pt x="0" y="0"/>
                    </a:moveTo>
                    <a:lnTo>
                      <a:pt x="1033188" y="0"/>
                    </a:lnTo>
                    <a:lnTo>
                      <a:pt x="1033188" y="866000"/>
                    </a:lnTo>
                    <a:lnTo>
                      <a:pt x="0" y="866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4" name="Freeform 4">
                <a:extLst>
                  <a:ext uri="{FF2B5EF4-FFF2-40B4-BE49-F238E27FC236}">
                    <a16:creationId xmlns:a16="http://schemas.microsoft.com/office/drawing/2014/main" id="{8FAA6E44-B31F-DB08-5A23-5AACD47B9952}"/>
                  </a:ext>
                </a:extLst>
              </p:cNvPr>
              <p:cNvSpPr>
                <a:spLocks/>
              </p:cNvSpPr>
              <p:nvPr/>
            </p:nvSpPr>
            <p:spPr>
              <a:xfrm>
                <a:off x="1060599" y="1798985"/>
                <a:ext cx="1033189" cy="866000"/>
              </a:xfrm>
              <a:custGeom>
                <a:avLst/>
                <a:gdLst/>
                <a:ahLst/>
                <a:cxnLst/>
                <a:rect l="l" t="t" r="r" b="b"/>
                <a:pathLst>
                  <a:path w="1033189" h="866000">
                    <a:moveTo>
                      <a:pt x="0" y="0"/>
                    </a:moveTo>
                    <a:lnTo>
                      <a:pt x="1033189" y="0"/>
                    </a:lnTo>
                    <a:lnTo>
                      <a:pt x="1033189" y="866000"/>
                    </a:lnTo>
                    <a:lnTo>
                      <a:pt x="0" y="866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5" name="Freeform 5">
                <a:extLst>
                  <a:ext uri="{FF2B5EF4-FFF2-40B4-BE49-F238E27FC236}">
                    <a16:creationId xmlns:a16="http://schemas.microsoft.com/office/drawing/2014/main" id="{920D7845-6000-9E10-C171-37207506FDC1}"/>
                  </a:ext>
                </a:extLst>
              </p:cNvPr>
              <p:cNvSpPr>
                <a:spLocks/>
              </p:cNvSpPr>
              <p:nvPr/>
            </p:nvSpPr>
            <p:spPr>
              <a:xfrm>
                <a:off x="3464340" y="2411299"/>
                <a:ext cx="1033189" cy="866000"/>
              </a:xfrm>
              <a:custGeom>
                <a:avLst/>
                <a:gdLst/>
                <a:ahLst/>
                <a:cxnLst/>
                <a:rect l="l" t="t" r="r" b="b"/>
                <a:pathLst>
                  <a:path w="1033189" h="866000">
                    <a:moveTo>
                      <a:pt x="0" y="0"/>
                    </a:moveTo>
                    <a:lnTo>
                      <a:pt x="1033189" y="0"/>
                    </a:lnTo>
                    <a:lnTo>
                      <a:pt x="1033189" y="866000"/>
                    </a:lnTo>
                    <a:lnTo>
                      <a:pt x="0" y="866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6" name="Freeform 6">
                <a:extLst>
                  <a:ext uri="{FF2B5EF4-FFF2-40B4-BE49-F238E27FC236}">
                    <a16:creationId xmlns:a16="http://schemas.microsoft.com/office/drawing/2014/main" id="{557E1595-5E6F-5413-5A44-F56CE5B312A2}"/>
                  </a:ext>
                </a:extLst>
              </p:cNvPr>
              <p:cNvSpPr>
                <a:spLocks/>
              </p:cNvSpPr>
              <p:nvPr/>
            </p:nvSpPr>
            <p:spPr>
              <a:xfrm>
                <a:off x="4991120" y="1365985"/>
                <a:ext cx="1033189" cy="866000"/>
              </a:xfrm>
              <a:custGeom>
                <a:avLst/>
                <a:gdLst/>
                <a:ahLst/>
                <a:cxnLst/>
                <a:rect l="l" t="t" r="r" b="b"/>
                <a:pathLst>
                  <a:path w="1033189" h="866000">
                    <a:moveTo>
                      <a:pt x="0" y="0"/>
                    </a:moveTo>
                    <a:lnTo>
                      <a:pt x="1033189" y="0"/>
                    </a:lnTo>
                    <a:lnTo>
                      <a:pt x="1033189" y="866000"/>
                    </a:lnTo>
                    <a:lnTo>
                      <a:pt x="0" y="8660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7" name="AutoShape 7">
                <a:extLst>
                  <a:ext uri="{FF2B5EF4-FFF2-40B4-BE49-F238E27FC236}">
                    <a16:creationId xmlns:a16="http://schemas.microsoft.com/office/drawing/2014/main" id="{D5594DF8-E2A4-A1B4-6D48-01C76C8D8291}"/>
                  </a:ext>
                </a:extLst>
              </p:cNvPr>
              <p:cNvSpPr>
                <a:spLocks/>
              </p:cNvSpPr>
              <p:nvPr/>
            </p:nvSpPr>
            <p:spPr>
              <a:xfrm flipV="1">
                <a:off x="1577193" y="720304"/>
                <a:ext cx="1497339" cy="1078681"/>
              </a:xfrm>
              <a:prstGeom prst="line">
                <a:avLst/>
              </a:prstGeom>
              <a:ln w="36825" cap="flat">
                <a:solidFill>
                  <a:srgbClr val="000000"/>
                </a:solidFill>
                <a:prstDash val="solid"/>
                <a:headEnd type="triangle" w="lg" len="med"/>
                <a:tailEnd type="none" w="sm" len="sm"/>
              </a:ln>
            </p:spPr>
            <p:txBody>
              <a:bodyPr/>
              <a:lstStyle/>
              <a:p>
                <a:endParaRPr lang="en-US" dirty="0"/>
              </a:p>
            </p:txBody>
          </p:sp>
          <p:sp>
            <p:nvSpPr>
              <p:cNvPr id="58" name="AutoShape 8">
                <a:extLst>
                  <a:ext uri="{FF2B5EF4-FFF2-40B4-BE49-F238E27FC236}">
                    <a16:creationId xmlns:a16="http://schemas.microsoft.com/office/drawing/2014/main" id="{6AEF6D56-0192-915C-B218-3A45C030A265}"/>
                  </a:ext>
                </a:extLst>
              </p:cNvPr>
              <p:cNvSpPr>
                <a:spLocks/>
              </p:cNvSpPr>
              <p:nvPr/>
            </p:nvSpPr>
            <p:spPr>
              <a:xfrm>
                <a:off x="1577193" y="2664985"/>
                <a:ext cx="1887147" cy="179314"/>
              </a:xfrm>
              <a:prstGeom prst="line">
                <a:avLst/>
              </a:prstGeom>
              <a:ln w="36825" cap="flat">
                <a:solidFill>
                  <a:srgbClr val="000000"/>
                </a:solidFill>
                <a:prstDash val="sysDot"/>
                <a:headEnd type="none" w="sm" len="sm"/>
                <a:tailEnd type="none" w="sm" len="sm"/>
              </a:ln>
            </p:spPr>
            <p:txBody>
              <a:bodyPr/>
              <a:lstStyle/>
              <a:p>
                <a:endParaRPr lang="en-US"/>
              </a:p>
            </p:txBody>
          </p:sp>
          <p:sp>
            <p:nvSpPr>
              <p:cNvPr id="59" name="AutoShape 9">
                <a:extLst>
                  <a:ext uri="{FF2B5EF4-FFF2-40B4-BE49-F238E27FC236}">
                    <a16:creationId xmlns:a16="http://schemas.microsoft.com/office/drawing/2014/main" id="{3ACC0ED5-56CF-17D3-F617-19A8778ADB9A}"/>
                  </a:ext>
                </a:extLst>
              </p:cNvPr>
              <p:cNvSpPr>
                <a:spLocks/>
              </p:cNvSpPr>
              <p:nvPr/>
            </p:nvSpPr>
            <p:spPr>
              <a:xfrm>
                <a:off x="4107721" y="720304"/>
                <a:ext cx="1399993" cy="645681"/>
              </a:xfrm>
              <a:prstGeom prst="line">
                <a:avLst/>
              </a:prstGeom>
              <a:ln w="36825" cap="flat">
                <a:solidFill>
                  <a:srgbClr val="000000"/>
                </a:solidFill>
                <a:prstDash val="sysDot"/>
                <a:headEnd type="none" w="sm" len="sm"/>
                <a:tailEnd type="none" w="sm" len="sm"/>
              </a:ln>
            </p:spPr>
            <p:txBody>
              <a:bodyPr/>
              <a:lstStyle/>
              <a:p>
                <a:endParaRPr lang="en-US"/>
              </a:p>
            </p:txBody>
          </p:sp>
          <p:sp>
            <p:nvSpPr>
              <p:cNvPr id="60" name="AutoShape 10">
                <a:extLst>
                  <a:ext uri="{FF2B5EF4-FFF2-40B4-BE49-F238E27FC236}">
                    <a16:creationId xmlns:a16="http://schemas.microsoft.com/office/drawing/2014/main" id="{3263EE63-46EA-6993-7E89-24A953E2DB4B}"/>
                  </a:ext>
                </a:extLst>
              </p:cNvPr>
              <p:cNvSpPr>
                <a:spLocks/>
              </p:cNvSpPr>
              <p:nvPr/>
            </p:nvSpPr>
            <p:spPr>
              <a:xfrm flipV="1">
                <a:off x="4497529" y="2231985"/>
                <a:ext cx="1010186" cy="612314"/>
              </a:xfrm>
              <a:prstGeom prst="line">
                <a:avLst/>
              </a:prstGeom>
              <a:ln w="36825" cap="flat">
                <a:solidFill>
                  <a:srgbClr val="000000"/>
                </a:solidFill>
                <a:prstDash val="solid"/>
                <a:headEnd type="triangle" w="lg" len="med"/>
                <a:tailEnd type="triangle" w="lg" len="med"/>
              </a:ln>
            </p:spPr>
            <p:txBody>
              <a:bodyPr/>
              <a:lstStyle/>
              <a:p>
                <a:endParaRPr lang="en-US"/>
              </a:p>
            </p:txBody>
          </p:sp>
          <p:sp>
            <p:nvSpPr>
              <p:cNvPr id="61" name="AutoShape 11">
                <a:extLst>
                  <a:ext uri="{FF2B5EF4-FFF2-40B4-BE49-F238E27FC236}">
                    <a16:creationId xmlns:a16="http://schemas.microsoft.com/office/drawing/2014/main" id="{00585BE2-D618-955F-4638-4E8ED8B08B0F}"/>
                  </a:ext>
                </a:extLst>
              </p:cNvPr>
              <p:cNvSpPr>
                <a:spLocks/>
              </p:cNvSpPr>
              <p:nvPr/>
            </p:nvSpPr>
            <p:spPr>
              <a:xfrm>
                <a:off x="3591127" y="1153304"/>
                <a:ext cx="389807" cy="1257995"/>
              </a:xfrm>
              <a:prstGeom prst="line">
                <a:avLst/>
              </a:prstGeom>
              <a:ln w="36825" cap="flat">
                <a:solidFill>
                  <a:srgbClr val="000000"/>
                </a:solidFill>
                <a:prstDash val="solid"/>
                <a:headEnd type="none" w="sm" len="sm"/>
                <a:tailEnd type="triangle" w="lg" len="med"/>
              </a:ln>
            </p:spPr>
            <p:txBody>
              <a:bodyPr/>
              <a:lstStyle/>
              <a:p>
                <a:endParaRPr lang="en-US"/>
              </a:p>
            </p:txBody>
          </p:sp>
          <p:sp>
            <p:nvSpPr>
              <p:cNvPr id="62" name="AutoShape 12">
                <a:extLst>
                  <a:ext uri="{FF2B5EF4-FFF2-40B4-BE49-F238E27FC236}">
                    <a16:creationId xmlns:a16="http://schemas.microsoft.com/office/drawing/2014/main" id="{BA998492-3FFD-E16B-B241-2221D5C89A71}"/>
                  </a:ext>
                </a:extLst>
              </p:cNvPr>
              <p:cNvSpPr>
                <a:spLocks/>
              </p:cNvSpPr>
              <p:nvPr/>
            </p:nvSpPr>
            <p:spPr>
              <a:xfrm flipV="1">
                <a:off x="2093788" y="1798985"/>
                <a:ext cx="2897332" cy="433000"/>
              </a:xfrm>
              <a:prstGeom prst="line">
                <a:avLst/>
              </a:prstGeom>
              <a:ln w="36825" cap="flat">
                <a:solidFill>
                  <a:srgbClr val="000000"/>
                </a:solidFill>
                <a:prstDash val="sysDot"/>
                <a:headEnd type="none" w="sm" len="sm"/>
                <a:tailEnd type="none" w="sm" len="sm"/>
              </a:ln>
            </p:spPr>
            <p:txBody>
              <a:bodyPr/>
              <a:lstStyle/>
              <a:p>
                <a:endParaRPr lang="en-US"/>
              </a:p>
            </p:txBody>
          </p:sp>
          <p:sp>
            <p:nvSpPr>
              <p:cNvPr id="63" name="TextBox 13">
                <a:extLst>
                  <a:ext uri="{FF2B5EF4-FFF2-40B4-BE49-F238E27FC236}">
                    <a16:creationId xmlns:a16="http://schemas.microsoft.com/office/drawing/2014/main" id="{512D3592-388D-64C4-99DB-904E197DB2CC}"/>
                  </a:ext>
                </a:extLst>
              </p:cNvPr>
              <p:cNvSpPr txBox="1">
                <a:spLocks/>
              </p:cNvSpPr>
              <p:nvPr/>
            </p:nvSpPr>
            <p:spPr>
              <a:xfrm>
                <a:off x="44738" y="2196198"/>
                <a:ext cx="1060599" cy="190238"/>
              </a:xfrm>
              <a:prstGeom prst="rect">
                <a:avLst/>
              </a:prstGeom>
            </p:spPr>
            <p:txBody>
              <a:bodyPr lIns="0" tIns="0" rIns="0" bIns="0" rtlCol="0" anchor="t">
                <a:spAutoFit/>
              </a:bodyPr>
              <a:lstStyle/>
              <a:p>
                <a:pPr algn="ctr">
                  <a:lnSpc>
                    <a:spcPts val="1478"/>
                  </a:lnSpc>
                  <a:spcBef>
                    <a:spcPct val="0"/>
                  </a:spcBef>
                </a:pPr>
                <a:r>
                  <a:rPr lang="en-US" sz="1400" dirty="0">
                    <a:solidFill>
                      <a:srgbClr val="000000"/>
                    </a:solidFill>
                  </a:rPr>
                  <a:t>1 PM - 3 PM</a:t>
                </a:r>
              </a:p>
            </p:txBody>
          </p:sp>
          <p:sp>
            <p:nvSpPr>
              <p:cNvPr id="64" name="TextBox 14">
                <a:extLst>
                  <a:ext uri="{FF2B5EF4-FFF2-40B4-BE49-F238E27FC236}">
                    <a16:creationId xmlns:a16="http://schemas.microsoft.com/office/drawing/2014/main" id="{AB26F073-1751-9AB4-BBAC-F62270570836}"/>
                  </a:ext>
                </a:extLst>
              </p:cNvPr>
              <p:cNvSpPr txBox="1">
                <a:spLocks/>
              </p:cNvSpPr>
              <p:nvPr/>
            </p:nvSpPr>
            <p:spPr>
              <a:xfrm>
                <a:off x="3413665" y="3364751"/>
                <a:ext cx="1134537" cy="190238"/>
              </a:xfrm>
              <a:prstGeom prst="rect">
                <a:avLst/>
              </a:prstGeom>
            </p:spPr>
            <p:txBody>
              <a:bodyPr lIns="0" tIns="0" rIns="0" bIns="0" rtlCol="0" anchor="t">
                <a:spAutoFit/>
              </a:bodyPr>
              <a:lstStyle/>
              <a:p>
                <a:pPr algn="ctr">
                  <a:lnSpc>
                    <a:spcPts val="1478"/>
                  </a:lnSpc>
                  <a:spcBef>
                    <a:spcPct val="0"/>
                  </a:spcBef>
                </a:pPr>
                <a:r>
                  <a:rPr lang="en-US" sz="1400" dirty="0">
                    <a:solidFill>
                      <a:srgbClr val="000000"/>
                    </a:solidFill>
                  </a:rPr>
                  <a:t>2 PM - 4 PM</a:t>
                </a:r>
              </a:p>
            </p:txBody>
          </p:sp>
          <p:sp>
            <p:nvSpPr>
              <p:cNvPr id="65" name="TextBox 15">
                <a:extLst>
                  <a:ext uri="{FF2B5EF4-FFF2-40B4-BE49-F238E27FC236}">
                    <a16:creationId xmlns:a16="http://schemas.microsoft.com/office/drawing/2014/main" id="{2720A3BA-880E-A6C7-25BB-E41DF84B12BA}"/>
                  </a:ext>
                </a:extLst>
              </p:cNvPr>
              <p:cNvSpPr txBox="1">
                <a:spLocks/>
              </p:cNvSpPr>
              <p:nvPr/>
            </p:nvSpPr>
            <p:spPr>
              <a:xfrm>
                <a:off x="2919515" y="70803"/>
                <a:ext cx="1245877" cy="190238"/>
              </a:xfrm>
              <a:prstGeom prst="rect">
                <a:avLst/>
              </a:prstGeom>
            </p:spPr>
            <p:txBody>
              <a:bodyPr lIns="0" tIns="0" rIns="0" bIns="0" rtlCol="0" anchor="t">
                <a:spAutoFit/>
              </a:bodyPr>
              <a:lstStyle/>
              <a:p>
                <a:pPr algn="ctr">
                  <a:lnSpc>
                    <a:spcPts val="1478"/>
                  </a:lnSpc>
                  <a:spcBef>
                    <a:spcPct val="0"/>
                  </a:spcBef>
                </a:pPr>
                <a:r>
                  <a:rPr lang="en-US" sz="1400" dirty="0">
                    <a:solidFill>
                      <a:srgbClr val="000000"/>
                    </a:solidFill>
                  </a:rPr>
                  <a:t>8 AM – 11 AM</a:t>
                </a:r>
              </a:p>
            </p:txBody>
          </p:sp>
          <p:sp>
            <p:nvSpPr>
              <p:cNvPr id="66" name="TextBox 16">
                <a:extLst>
                  <a:ext uri="{FF2B5EF4-FFF2-40B4-BE49-F238E27FC236}">
                    <a16:creationId xmlns:a16="http://schemas.microsoft.com/office/drawing/2014/main" id="{4FF54BD9-2330-9196-321F-EEE4A40D173F}"/>
                  </a:ext>
                </a:extLst>
              </p:cNvPr>
              <p:cNvSpPr txBox="1">
                <a:spLocks/>
              </p:cNvSpPr>
              <p:nvPr/>
            </p:nvSpPr>
            <p:spPr>
              <a:xfrm>
                <a:off x="5962641" y="1795930"/>
                <a:ext cx="1110515" cy="190238"/>
              </a:xfrm>
              <a:prstGeom prst="rect">
                <a:avLst/>
              </a:prstGeom>
            </p:spPr>
            <p:txBody>
              <a:bodyPr lIns="0" tIns="0" rIns="0" bIns="0" rtlCol="0" anchor="t">
                <a:spAutoFit/>
              </a:bodyPr>
              <a:lstStyle/>
              <a:p>
                <a:pPr algn="ctr">
                  <a:lnSpc>
                    <a:spcPts val="1478"/>
                  </a:lnSpc>
                  <a:spcBef>
                    <a:spcPct val="0"/>
                  </a:spcBef>
                </a:pPr>
                <a:r>
                  <a:rPr lang="en-US" sz="1400" dirty="0">
                    <a:solidFill>
                      <a:srgbClr val="000000"/>
                    </a:solidFill>
                  </a:rPr>
                  <a:t>3 PM - 5 PM</a:t>
                </a:r>
              </a:p>
            </p:txBody>
          </p:sp>
        </p:grpSp>
        <p:sp>
          <p:nvSpPr>
            <p:cNvPr id="68" name="TextBox 67">
              <a:extLst>
                <a:ext uri="{FF2B5EF4-FFF2-40B4-BE49-F238E27FC236}">
                  <a16:creationId xmlns:a16="http://schemas.microsoft.com/office/drawing/2014/main" id="{365C7CC3-89B8-DCA1-8381-2EACABCD991C}"/>
                </a:ext>
              </a:extLst>
            </p:cNvPr>
            <p:cNvSpPr txBox="1">
              <a:spLocks/>
            </p:cNvSpPr>
            <p:nvPr/>
          </p:nvSpPr>
          <p:spPr>
            <a:xfrm rot="19312146">
              <a:off x="11973426" y="5603237"/>
              <a:ext cx="839694" cy="338554"/>
            </a:xfrm>
            <a:prstGeom prst="rect">
              <a:avLst/>
            </a:prstGeom>
            <a:noFill/>
          </p:spPr>
          <p:txBody>
            <a:bodyPr wrap="square">
              <a:spAutoFit/>
            </a:bodyPr>
            <a:lstStyle/>
            <a:p>
              <a:pPr algn="ctr"/>
              <a:r>
                <a:rPr lang="en-US" sz="1600" b="1" dirty="0">
                  <a:solidFill>
                    <a:srgbClr val="000000"/>
                  </a:solidFill>
                </a:rPr>
                <a:t>3 Hs</a:t>
              </a:r>
              <a:endParaRPr lang="en-US" sz="1600" b="1" dirty="0"/>
            </a:p>
          </p:txBody>
        </p:sp>
        <p:sp>
          <p:nvSpPr>
            <p:cNvPr id="69" name="TextBox 68">
              <a:extLst>
                <a:ext uri="{FF2B5EF4-FFF2-40B4-BE49-F238E27FC236}">
                  <a16:creationId xmlns:a16="http://schemas.microsoft.com/office/drawing/2014/main" id="{775E0295-422C-C0FD-611F-85CCD0B0F07C}"/>
                </a:ext>
              </a:extLst>
            </p:cNvPr>
            <p:cNvSpPr txBox="1">
              <a:spLocks/>
            </p:cNvSpPr>
            <p:nvPr/>
          </p:nvSpPr>
          <p:spPr>
            <a:xfrm rot="1694490">
              <a:off x="14310401" y="5430241"/>
              <a:ext cx="839694" cy="338554"/>
            </a:xfrm>
            <a:prstGeom prst="rect">
              <a:avLst/>
            </a:prstGeom>
            <a:noFill/>
          </p:spPr>
          <p:txBody>
            <a:bodyPr wrap="square">
              <a:spAutoFit/>
            </a:bodyPr>
            <a:lstStyle/>
            <a:p>
              <a:pPr algn="ctr"/>
              <a:r>
                <a:rPr lang="en-US" sz="1600" b="1" dirty="0">
                  <a:solidFill>
                    <a:srgbClr val="000000"/>
                  </a:solidFill>
                </a:rPr>
                <a:t>1 H</a:t>
              </a:r>
              <a:endParaRPr lang="en-US" sz="1600" b="1" dirty="0"/>
            </a:p>
          </p:txBody>
        </p:sp>
        <p:sp>
          <p:nvSpPr>
            <p:cNvPr id="70" name="TextBox 69">
              <a:extLst>
                <a:ext uri="{FF2B5EF4-FFF2-40B4-BE49-F238E27FC236}">
                  <a16:creationId xmlns:a16="http://schemas.microsoft.com/office/drawing/2014/main" id="{590C6E7C-0BA8-23FB-DC56-76FD7C7FFBBA}"/>
                </a:ext>
              </a:extLst>
            </p:cNvPr>
            <p:cNvSpPr txBox="1">
              <a:spLocks/>
            </p:cNvSpPr>
            <p:nvPr/>
          </p:nvSpPr>
          <p:spPr>
            <a:xfrm rot="20993946">
              <a:off x="13008254" y="6449215"/>
              <a:ext cx="839694" cy="338554"/>
            </a:xfrm>
            <a:prstGeom prst="rect">
              <a:avLst/>
            </a:prstGeom>
            <a:noFill/>
          </p:spPr>
          <p:txBody>
            <a:bodyPr wrap="square">
              <a:spAutoFit/>
            </a:bodyPr>
            <a:lstStyle/>
            <a:p>
              <a:pPr algn="ctr"/>
              <a:r>
                <a:rPr lang="en-US" sz="1600" b="1" dirty="0">
                  <a:solidFill>
                    <a:srgbClr val="000000"/>
                  </a:solidFill>
                </a:rPr>
                <a:t>3  Hs</a:t>
              </a:r>
              <a:endParaRPr lang="en-US" sz="1600" b="1" dirty="0"/>
            </a:p>
          </p:txBody>
        </p:sp>
        <p:sp>
          <p:nvSpPr>
            <p:cNvPr id="71" name="TextBox 70">
              <a:extLst>
                <a:ext uri="{FF2B5EF4-FFF2-40B4-BE49-F238E27FC236}">
                  <a16:creationId xmlns:a16="http://schemas.microsoft.com/office/drawing/2014/main" id="{69DA95D1-E884-8625-150D-3D457D6E6F8E}"/>
                </a:ext>
              </a:extLst>
            </p:cNvPr>
            <p:cNvSpPr txBox="1">
              <a:spLocks/>
            </p:cNvSpPr>
            <p:nvPr/>
          </p:nvSpPr>
          <p:spPr>
            <a:xfrm rot="4398959">
              <a:off x="13426440" y="6103927"/>
              <a:ext cx="839694" cy="338554"/>
            </a:xfrm>
            <a:prstGeom prst="rect">
              <a:avLst/>
            </a:prstGeom>
            <a:noFill/>
          </p:spPr>
          <p:txBody>
            <a:bodyPr wrap="square">
              <a:spAutoFit/>
            </a:bodyPr>
            <a:lstStyle/>
            <a:p>
              <a:pPr algn="ctr"/>
              <a:r>
                <a:rPr lang="en-US" sz="1600" b="1" dirty="0">
                  <a:solidFill>
                    <a:srgbClr val="000000"/>
                  </a:solidFill>
                </a:rPr>
                <a:t>3  Hs</a:t>
              </a:r>
              <a:endParaRPr lang="en-US" sz="1600" b="1" dirty="0"/>
            </a:p>
          </p:txBody>
        </p:sp>
        <p:sp>
          <p:nvSpPr>
            <p:cNvPr id="72" name="TextBox 71">
              <a:extLst>
                <a:ext uri="{FF2B5EF4-FFF2-40B4-BE49-F238E27FC236}">
                  <a16:creationId xmlns:a16="http://schemas.microsoft.com/office/drawing/2014/main" id="{0D3A3FCD-8A0A-5AE8-1086-54F250CF57F8}"/>
                </a:ext>
              </a:extLst>
            </p:cNvPr>
            <p:cNvSpPr txBox="1">
              <a:spLocks/>
            </p:cNvSpPr>
            <p:nvPr/>
          </p:nvSpPr>
          <p:spPr>
            <a:xfrm rot="391018">
              <a:off x="12399850" y="7194929"/>
              <a:ext cx="839694" cy="338554"/>
            </a:xfrm>
            <a:prstGeom prst="rect">
              <a:avLst/>
            </a:prstGeom>
            <a:noFill/>
          </p:spPr>
          <p:txBody>
            <a:bodyPr wrap="square">
              <a:spAutoFit/>
            </a:bodyPr>
            <a:lstStyle/>
            <a:p>
              <a:pPr algn="ctr"/>
              <a:r>
                <a:rPr lang="en-US" sz="1600" b="1" dirty="0">
                  <a:solidFill>
                    <a:srgbClr val="000000"/>
                  </a:solidFill>
                </a:rPr>
                <a:t>2  Hs</a:t>
              </a:r>
              <a:endParaRPr lang="en-US" sz="1600" b="1" dirty="0"/>
            </a:p>
          </p:txBody>
        </p:sp>
        <p:sp>
          <p:nvSpPr>
            <p:cNvPr id="73" name="TextBox 72">
              <a:extLst>
                <a:ext uri="{FF2B5EF4-FFF2-40B4-BE49-F238E27FC236}">
                  <a16:creationId xmlns:a16="http://schemas.microsoft.com/office/drawing/2014/main" id="{F14CB080-D502-BDAC-E50C-34B7EC0F194A}"/>
                </a:ext>
              </a:extLst>
            </p:cNvPr>
            <p:cNvSpPr txBox="1">
              <a:spLocks/>
            </p:cNvSpPr>
            <p:nvPr/>
          </p:nvSpPr>
          <p:spPr>
            <a:xfrm rot="19641598">
              <a:off x="14670085" y="7180546"/>
              <a:ext cx="839694" cy="338554"/>
            </a:xfrm>
            <a:prstGeom prst="rect">
              <a:avLst/>
            </a:prstGeom>
            <a:noFill/>
          </p:spPr>
          <p:txBody>
            <a:bodyPr wrap="square">
              <a:spAutoFit/>
            </a:bodyPr>
            <a:lstStyle/>
            <a:p>
              <a:pPr algn="ctr"/>
              <a:r>
                <a:rPr lang="en-US" sz="1600" b="1" dirty="0">
                  <a:solidFill>
                    <a:srgbClr val="000000"/>
                  </a:solidFill>
                </a:rPr>
                <a:t>1  H</a:t>
              </a:r>
              <a:endParaRPr lang="en-US" sz="1600" b="1" dirty="0"/>
            </a:p>
          </p:txBody>
        </p:sp>
      </p:grpSp>
      <p:grpSp>
        <p:nvGrpSpPr>
          <p:cNvPr id="86" name="Group 85">
            <a:extLst>
              <a:ext uri="{FF2B5EF4-FFF2-40B4-BE49-F238E27FC236}">
                <a16:creationId xmlns:a16="http://schemas.microsoft.com/office/drawing/2014/main" id="{219E7662-0BAA-5415-1ADE-A5D25B7FCCD6}"/>
              </a:ext>
            </a:extLst>
          </p:cNvPr>
          <p:cNvGrpSpPr/>
          <p:nvPr/>
        </p:nvGrpSpPr>
        <p:grpSpPr>
          <a:xfrm>
            <a:off x="11701976" y="5830190"/>
            <a:ext cx="4624752" cy="1249962"/>
            <a:chOff x="10727307" y="5143500"/>
            <a:chExt cx="4624752" cy="1249962"/>
          </a:xfrm>
        </p:grpSpPr>
        <p:grpSp>
          <p:nvGrpSpPr>
            <p:cNvPr id="75" name="Group 74">
              <a:extLst>
                <a:ext uri="{FF2B5EF4-FFF2-40B4-BE49-F238E27FC236}">
                  <a16:creationId xmlns:a16="http://schemas.microsoft.com/office/drawing/2014/main" id="{7E1BC7F9-69F8-B2AC-ECFE-E92E8BC13011}"/>
                </a:ext>
              </a:extLst>
            </p:cNvPr>
            <p:cNvGrpSpPr/>
            <p:nvPr/>
          </p:nvGrpSpPr>
          <p:grpSpPr>
            <a:xfrm>
              <a:off x="10727307" y="5143500"/>
              <a:ext cx="2944888" cy="1249962"/>
              <a:chOff x="10896600" y="5372100"/>
              <a:chExt cx="2944888" cy="1249962"/>
            </a:xfrm>
          </p:grpSpPr>
          <p:grpSp>
            <p:nvGrpSpPr>
              <p:cNvPr id="76" name="Group 75">
                <a:extLst>
                  <a:ext uri="{FF2B5EF4-FFF2-40B4-BE49-F238E27FC236}">
                    <a16:creationId xmlns:a16="http://schemas.microsoft.com/office/drawing/2014/main" id="{40866EF2-5FD0-28EA-1B15-D4BF3F002838}"/>
                  </a:ext>
                </a:extLst>
              </p:cNvPr>
              <p:cNvGrpSpPr/>
              <p:nvPr/>
            </p:nvGrpSpPr>
            <p:grpSpPr>
              <a:xfrm>
                <a:off x="10896600" y="5372100"/>
                <a:ext cx="2552612" cy="762593"/>
                <a:chOff x="10569759" y="2324100"/>
                <a:chExt cx="2552612" cy="762593"/>
              </a:xfrm>
            </p:grpSpPr>
            <p:sp>
              <p:nvSpPr>
                <p:cNvPr id="83" name="Freeform 5">
                  <a:extLst>
                    <a:ext uri="{FF2B5EF4-FFF2-40B4-BE49-F238E27FC236}">
                      <a16:creationId xmlns:a16="http://schemas.microsoft.com/office/drawing/2014/main" id="{47A67680-3B18-E8B2-0654-A73400914D2B}"/>
                    </a:ext>
                  </a:extLst>
                </p:cNvPr>
                <p:cNvSpPr>
                  <a:spLocks/>
                </p:cNvSpPr>
                <p:nvPr/>
              </p:nvSpPr>
              <p:spPr>
                <a:xfrm>
                  <a:off x="10569759" y="2324100"/>
                  <a:ext cx="2552612" cy="762593"/>
                </a:xfrm>
                <a:custGeom>
                  <a:avLst/>
                  <a:gdLst/>
                  <a:ahLst/>
                  <a:cxnLst/>
                  <a:rect l="l" t="t" r="r" b="b"/>
                  <a:pathLst>
                    <a:path w="2552612" h="762593">
                      <a:moveTo>
                        <a:pt x="0" y="0"/>
                      </a:moveTo>
                      <a:lnTo>
                        <a:pt x="2552612" y="0"/>
                      </a:lnTo>
                      <a:lnTo>
                        <a:pt x="2552612" y="762593"/>
                      </a:lnTo>
                      <a:lnTo>
                        <a:pt x="0" y="7625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4" name="Freeform 10">
                  <a:extLst>
                    <a:ext uri="{FF2B5EF4-FFF2-40B4-BE49-F238E27FC236}">
                      <a16:creationId xmlns:a16="http://schemas.microsoft.com/office/drawing/2014/main" id="{6C64BE1C-4522-9760-2C87-4CA766AF36D1}"/>
                    </a:ext>
                  </a:extLst>
                </p:cNvPr>
                <p:cNvSpPr>
                  <a:spLocks/>
                </p:cNvSpPr>
                <p:nvPr/>
              </p:nvSpPr>
              <p:spPr>
                <a:xfrm>
                  <a:off x="11353800" y="2439999"/>
                  <a:ext cx="256081" cy="341301"/>
                </a:xfrm>
                <a:custGeom>
                  <a:avLst/>
                  <a:gdLst/>
                  <a:ahLst/>
                  <a:cxnLst/>
                  <a:rect l="l" t="t" r="r" b="b"/>
                  <a:pathLst>
                    <a:path w="347774" h="633757">
                      <a:moveTo>
                        <a:pt x="0" y="0"/>
                      </a:moveTo>
                      <a:lnTo>
                        <a:pt x="347774" y="0"/>
                      </a:lnTo>
                      <a:lnTo>
                        <a:pt x="347774" y="633756"/>
                      </a:lnTo>
                      <a:lnTo>
                        <a:pt x="0" y="6337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grpSp>
            <p:nvGrpSpPr>
              <p:cNvPr id="77" name="Group 76">
                <a:extLst>
                  <a:ext uri="{FF2B5EF4-FFF2-40B4-BE49-F238E27FC236}">
                    <a16:creationId xmlns:a16="http://schemas.microsoft.com/office/drawing/2014/main" id="{DFD761D0-6AA0-DEF1-724A-D2F9B8D5FA8F}"/>
                  </a:ext>
                </a:extLst>
              </p:cNvPr>
              <p:cNvGrpSpPr/>
              <p:nvPr/>
            </p:nvGrpSpPr>
            <p:grpSpPr>
              <a:xfrm>
                <a:off x="11909241" y="5684933"/>
                <a:ext cx="1633556" cy="677767"/>
                <a:chOff x="7162800" y="8343900"/>
                <a:chExt cx="1633556" cy="677767"/>
              </a:xfrm>
            </p:grpSpPr>
            <p:sp>
              <p:nvSpPr>
                <p:cNvPr id="81" name="Freeform 7">
                  <a:extLst>
                    <a:ext uri="{FF2B5EF4-FFF2-40B4-BE49-F238E27FC236}">
                      <a16:creationId xmlns:a16="http://schemas.microsoft.com/office/drawing/2014/main" id="{99BD89CC-BC66-67B9-8CAB-62D2F000B743}"/>
                    </a:ext>
                  </a:extLst>
                </p:cNvPr>
                <p:cNvSpPr>
                  <a:spLocks/>
                </p:cNvSpPr>
                <p:nvPr/>
              </p:nvSpPr>
              <p:spPr>
                <a:xfrm flipH="1">
                  <a:off x="7162800" y="8343900"/>
                  <a:ext cx="1633556" cy="677767"/>
                </a:xfrm>
                <a:custGeom>
                  <a:avLst/>
                  <a:gdLst/>
                  <a:ahLst/>
                  <a:cxnLst/>
                  <a:rect l="l" t="t" r="r" b="b"/>
                  <a:pathLst>
                    <a:path w="1633556" h="677767">
                      <a:moveTo>
                        <a:pt x="1633556" y="0"/>
                      </a:moveTo>
                      <a:lnTo>
                        <a:pt x="0" y="0"/>
                      </a:lnTo>
                      <a:lnTo>
                        <a:pt x="0" y="677767"/>
                      </a:lnTo>
                      <a:lnTo>
                        <a:pt x="1633556" y="677767"/>
                      </a:lnTo>
                      <a:lnTo>
                        <a:pt x="1633556" y="0"/>
                      </a:lnTo>
                      <a:close/>
                    </a:path>
                  </a:pathLst>
                </a:custGeom>
                <a:blipFill>
                  <a:blip r:embed="rId12"/>
                  <a:stretch>
                    <a:fillRect t="-4631" b="-4631"/>
                  </a:stretch>
                </a:blipFill>
              </p:spPr>
              <p:txBody>
                <a:bodyPr/>
                <a:lstStyle/>
                <a:p>
                  <a:endParaRPr lang="en-US" dirty="0"/>
                </a:p>
              </p:txBody>
            </p:sp>
            <p:sp>
              <p:nvSpPr>
                <p:cNvPr id="82" name="Freeform 10">
                  <a:extLst>
                    <a:ext uri="{FF2B5EF4-FFF2-40B4-BE49-F238E27FC236}">
                      <a16:creationId xmlns:a16="http://schemas.microsoft.com/office/drawing/2014/main" id="{E456DD27-8A27-1C47-5171-7E6AD70C97EB}"/>
                    </a:ext>
                  </a:extLst>
                </p:cNvPr>
                <p:cNvSpPr>
                  <a:spLocks/>
                </p:cNvSpPr>
                <p:nvPr/>
              </p:nvSpPr>
              <p:spPr>
                <a:xfrm>
                  <a:off x="7668719" y="8420100"/>
                  <a:ext cx="256081" cy="341301"/>
                </a:xfrm>
                <a:custGeom>
                  <a:avLst/>
                  <a:gdLst/>
                  <a:ahLst/>
                  <a:cxnLst/>
                  <a:rect l="l" t="t" r="r" b="b"/>
                  <a:pathLst>
                    <a:path w="347774" h="633757">
                      <a:moveTo>
                        <a:pt x="0" y="0"/>
                      </a:moveTo>
                      <a:lnTo>
                        <a:pt x="347774" y="0"/>
                      </a:lnTo>
                      <a:lnTo>
                        <a:pt x="347774" y="633756"/>
                      </a:lnTo>
                      <a:lnTo>
                        <a:pt x="0" y="6337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grpSp>
            <p:nvGrpSpPr>
              <p:cNvPr id="78" name="Group 77">
                <a:extLst>
                  <a:ext uri="{FF2B5EF4-FFF2-40B4-BE49-F238E27FC236}">
                    <a16:creationId xmlns:a16="http://schemas.microsoft.com/office/drawing/2014/main" id="{74DBF3D8-08C5-53BC-3736-8AE9F9BDA141}"/>
                  </a:ext>
                </a:extLst>
              </p:cNvPr>
              <p:cNvGrpSpPr/>
              <p:nvPr/>
            </p:nvGrpSpPr>
            <p:grpSpPr>
              <a:xfrm>
                <a:off x="12595041" y="5981700"/>
                <a:ext cx="1246447" cy="640362"/>
                <a:chOff x="5331613" y="7308268"/>
                <a:chExt cx="1246447" cy="640362"/>
              </a:xfrm>
            </p:grpSpPr>
            <p:sp>
              <p:nvSpPr>
                <p:cNvPr id="79" name="Freeform 8">
                  <a:extLst>
                    <a:ext uri="{FF2B5EF4-FFF2-40B4-BE49-F238E27FC236}">
                      <a16:creationId xmlns:a16="http://schemas.microsoft.com/office/drawing/2014/main" id="{03633D9A-E507-4885-4FFC-576615D17CBF}"/>
                    </a:ext>
                  </a:extLst>
                </p:cNvPr>
                <p:cNvSpPr/>
                <p:nvPr/>
              </p:nvSpPr>
              <p:spPr>
                <a:xfrm>
                  <a:off x="5331613" y="7308268"/>
                  <a:ext cx="1246447" cy="640362"/>
                </a:xfrm>
                <a:custGeom>
                  <a:avLst/>
                  <a:gdLst/>
                  <a:ahLst/>
                  <a:cxnLst/>
                  <a:rect l="l" t="t" r="r" b="b"/>
                  <a:pathLst>
                    <a:path w="1246447" h="640362">
                      <a:moveTo>
                        <a:pt x="0" y="0"/>
                      </a:moveTo>
                      <a:lnTo>
                        <a:pt x="1246447" y="0"/>
                      </a:lnTo>
                      <a:lnTo>
                        <a:pt x="1246447" y="640363"/>
                      </a:lnTo>
                      <a:lnTo>
                        <a:pt x="0" y="64036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0" name="Freeform 10">
                  <a:extLst>
                    <a:ext uri="{FF2B5EF4-FFF2-40B4-BE49-F238E27FC236}">
                      <a16:creationId xmlns:a16="http://schemas.microsoft.com/office/drawing/2014/main" id="{82119993-8F9C-346C-4E90-87FF3A80397A}"/>
                    </a:ext>
                  </a:extLst>
                </p:cNvPr>
                <p:cNvSpPr>
                  <a:spLocks/>
                </p:cNvSpPr>
                <p:nvPr/>
              </p:nvSpPr>
              <p:spPr>
                <a:xfrm>
                  <a:off x="5611319" y="7392999"/>
                  <a:ext cx="256081" cy="341301"/>
                </a:xfrm>
                <a:custGeom>
                  <a:avLst/>
                  <a:gdLst/>
                  <a:ahLst/>
                  <a:cxnLst/>
                  <a:rect l="l" t="t" r="r" b="b"/>
                  <a:pathLst>
                    <a:path w="347774" h="633757">
                      <a:moveTo>
                        <a:pt x="0" y="0"/>
                      </a:moveTo>
                      <a:lnTo>
                        <a:pt x="347774" y="0"/>
                      </a:lnTo>
                      <a:lnTo>
                        <a:pt x="347774" y="633756"/>
                      </a:lnTo>
                      <a:lnTo>
                        <a:pt x="0" y="6337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grpSp>
        <p:sp>
          <p:nvSpPr>
            <p:cNvPr id="85" name="Freeform 17">
              <a:extLst>
                <a:ext uri="{FF2B5EF4-FFF2-40B4-BE49-F238E27FC236}">
                  <a16:creationId xmlns:a16="http://schemas.microsoft.com/office/drawing/2014/main" id="{5399B6F2-4072-7FAB-CF1D-564F4FA01018}"/>
                </a:ext>
              </a:extLst>
            </p:cNvPr>
            <p:cNvSpPr/>
            <p:nvPr/>
          </p:nvSpPr>
          <p:spPr>
            <a:xfrm>
              <a:off x="15011400" y="5498947"/>
              <a:ext cx="340659" cy="677768"/>
            </a:xfrm>
            <a:custGeom>
              <a:avLst/>
              <a:gdLst/>
              <a:ahLst/>
              <a:cxnLst/>
              <a:rect l="l" t="t" r="r" b="b"/>
              <a:pathLst>
                <a:path w="1344897" h="2375094">
                  <a:moveTo>
                    <a:pt x="0" y="0"/>
                  </a:moveTo>
                  <a:lnTo>
                    <a:pt x="1344897" y="0"/>
                  </a:lnTo>
                  <a:lnTo>
                    <a:pt x="1344897" y="2375093"/>
                  </a:lnTo>
                  <a:lnTo>
                    <a:pt x="0" y="2375093"/>
                  </a:lnTo>
                  <a:lnTo>
                    <a:pt x="0" y="0"/>
                  </a:lnTo>
                  <a:close/>
                </a:path>
              </a:pathLst>
            </a:custGeom>
            <a:blipFill>
              <a:blip r:embed="rId15"/>
              <a:stretch>
                <a:fillRect/>
              </a:stretch>
            </a:blipFill>
          </p:spPr>
          <p:txBody>
            <a:bodyPr/>
            <a:lstStyle/>
            <a:p>
              <a:endParaRPr lang="en-US"/>
            </a:p>
          </p:txBody>
        </p:sp>
      </p:grpSp>
      <p:grpSp>
        <p:nvGrpSpPr>
          <p:cNvPr id="104" name="Group 103">
            <a:extLst>
              <a:ext uri="{FF2B5EF4-FFF2-40B4-BE49-F238E27FC236}">
                <a16:creationId xmlns:a16="http://schemas.microsoft.com/office/drawing/2014/main" id="{94DCC0C8-D85E-DE5B-2263-33FD56A5A0E3}"/>
              </a:ext>
            </a:extLst>
          </p:cNvPr>
          <p:cNvGrpSpPr/>
          <p:nvPr/>
        </p:nvGrpSpPr>
        <p:grpSpPr>
          <a:xfrm>
            <a:off x="11092981" y="3915822"/>
            <a:ext cx="5859012" cy="4847989"/>
            <a:chOff x="11013716" y="4549117"/>
            <a:chExt cx="5859012" cy="4847989"/>
          </a:xfrm>
        </p:grpSpPr>
        <p:cxnSp>
          <p:nvCxnSpPr>
            <p:cNvPr id="98" name="Straight Connector 97">
              <a:extLst>
                <a:ext uri="{FF2B5EF4-FFF2-40B4-BE49-F238E27FC236}">
                  <a16:creationId xmlns:a16="http://schemas.microsoft.com/office/drawing/2014/main" id="{531CFA56-BA27-A6F8-9299-2F4AC5FD0C01}"/>
                </a:ext>
              </a:extLst>
            </p:cNvPr>
            <p:cNvCxnSpPr>
              <a:cxnSpLocks/>
            </p:cNvCxnSpPr>
            <p:nvPr/>
          </p:nvCxnSpPr>
          <p:spPr>
            <a:xfrm>
              <a:off x="11855756" y="6134494"/>
              <a:ext cx="726221" cy="1878074"/>
            </a:xfrm>
            <a:prstGeom prst="line">
              <a:avLst/>
            </a:prstGeom>
          </p:spPr>
          <p:style>
            <a:lnRef idx="3">
              <a:schemeClr val="dk1"/>
            </a:lnRef>
            <a:fillRef idx="0">
              <a:schemeClr val="dk1"/>
            </a:fillRef>
            <a:effectRef idx="2">
              <a:schemeClr val="dk1"/>
            </a:effectRef>
            <a:fontRef idx="minor">
              <a:schemeClr val="tx1"/>
            </a:fontRef>
          </p:style>
        </p:cxnSp>
        <p:grpSp>
          <p:nvGrpSpPr>
            <p:cNvPr id="103" name="Group 102">
              <a:extLst>
                <a:ext uri="{FF2B5EF4-FFF2-40B4-BE49-F238E27FC236}">
                  <a16:creationId xmlns:a16="http://schemas.microsoft.com/office/drawing/2014/main" id="{3678CFAE-3C7A-2F7D-7020-E81D2068712F}"/>
                </a:ext>
              </a:extLst>
            </p:cNvPr>
            <p:cNvGrpSpPr/>
            <p:nvPr/>
          </p:nvGrpSpPr>
          <p:grpSpPr>
            <a:xfrm>
              <a:off x="11013716" y="4549117"/>
              <a:ext cx="5859012" cy="4847989"/>
              <a:chOff x="11013716" y="4549117"/>
              <a:chExt cx="5859012" cy="4847989"/>
            </a:xfrm>
          </p:grpSpPr>
          <p:grpSp>
            <p:nvGrpSpPr>
              <p:cNvPr id="96" name="Group 95">
                <a:extLst>
                  <a:ext uri="{FF2B5EF4-FFF2-40B4-BE49-F238E27FC236}">
                    <a16:creationId xmlns:a16="http://schemas.microsoft.com/office/drawing/2014/main" id="{941C0590-80BB-D643-F72E-62AB24A99822}"/>
                  </a:ext>
                </a:extLst>
              </p:cNvPr>
              <p:cNvGrpSpPr/>
              <p:nvPr/>
            </p:nvGrpSpPr>
            <p:grpSpPr>
              <a:xfrm>
                <a:off x="11013716" y="4549117"/>
                <a:ext cx="5859012" cy="3345273"/>
                <a:chOff x="9511890" y="6620271"/>
                <a:chExt cx="5859012" cy="3345273"/>
              </a:xfrm>
            </p:grpSpPr>
            <p:sp>
              <p:nvSpPr>
                <p:cNvPr id="88" name="Freeform 18">
                  <a:extLst>
                    <a:ext uri="{FF2B5EF4-FFF2-40B4-BE49-F238E27FC236}">
                      <a16:creationId xmlns:a16="http://schemas.microsoft.com/office/drawing/2014/main" id="{2BFDD528-72BC-61B0-70E0-04CB2BB8181B}"/>
                    </a:ext>
                  </a:extLst>
                </p:cNvPr>
                <p:cNvSpPr/>
                <p:nvPr/>
              </p:nvSpPr>
              <p:spPr>
                <a:xfrm>
                  <a:off x="9511890" y="6620271"/>
                  <a:ext cx="1684080" cy="1468145"/>
                </a:xfrm>
                <a:custGeom>
                  <a:avLst/>
                  <a:gdLst/>
                  <a:ahLst/>
                  <a:cxnLst/>
                  <a:rect l="l" t="t" r="r" b="b"/>
                  <a:pathLst>
                    <a:path w="2188550" h="1854796">
                      <a:moveTo>
                        <a:pt x="0" y="0"/>
                      </a:moveTo>
                      <a:lnTo>
                        <a:pt x="2188550" y="0"/>
                      </a:lnTo>
                      <a:lnTo>
                        <a:pt x="2188550" y="1854796"/>
                      </a:lnTo>
                      <a:lnTo>
                        <a:pt x="0" y="1854796"/>
                      </a:lnTo>
                      <a:lnTo>
                        <a:pt x="0" y="0"/>
                      </a:lnTo>
                      <a:close/>
                    </a:path>
                  </a:pathLst>
                </a:custGeom>
                <a:blipFill>
                  <a:blip r:embed="rId16"/>
                  <a:stretch>
                    <a:fillRect/>
                  </a:stretch>
                </a:blipFill>
              </p:spPr>
              <p:txBody>
                <a:bodyPr/>
                <a:lstStyle/>
                <a:p>
                  <a:endParaRPr lang="en-US"/>
                </a:p>
              </p:txBody>
            </p:sp>
            <p:sp>
              <p:nvSpPr>
                <p:cNvPr id="89" name="Freeform 18">
                  <a:extLst>
                    <a:ext uri="{FF2B5EF4-FFF2-40B4-BE49-F238E27FC236}">
                      <a16:creationId xmlns:a16="http://schemas.microsoft.com/office/drawing/2014/main" id="{9DD72C34-B9E5-56DC-7C25-27CC52463EDD}"/>
                    </a:ext>
                  </a:extLst>
                </p:cNvPr>
                <p:cNvSpPr/>
                <p:nvPr/>
              </p:nvSpPr>
              <p:spPr>
                <a:xfrm>
                  <a:off x="13686822" y="8497399"/>
                  <a:ext cx="1684080" cy="1468145"/>
                </a:xfrm>
                <a:custGeom>
                  <a:avLst/>
                  <a:gdLst/>
                  <a:ahLst/>
                  <a:cxnLst/>
                  <a:rect l="l" t="t" r="r" b="b"/>
                  <a:pathLst>
                    <a:path w="2188550" h="1854796">
                      <a:moveTo>
                        <a:pt x="0" y="0"/>
                      </a:moveTo>
                      <a:lnTo>
                        <a:pt x="2188550" y="0"/>
                      </a:lnTo>
                      <a:lnTo>
                        <a:pt x="2188550" y="1854796"/>
                      </a:lnTo>
                      <a:lnTo>
                        <a:pt x="0" y="1854796"/>
                      </a:lnTo>
                      <a:lnTo>
                        <a:pt x="0" y="0"/>
                      </a:lnTo>
                      <a:close/>
                    </a:path>
                  </a:pathLst>
                </a:custGeom>
                <a:blipFill>
                  <a:blip r:embed="rId16"/>
                  <a:stretch>
                    <a:fillRect/>
                  </a:stretch>
                </a:blipFill>
              </p:spPr>
              <p:txBody>
                <a:bodyPr/>
                <a:lstStyle/>
                <a:p>
                  <a:endParaRPr lang="en-US"/>
                </a:p>
              </p:txBody>
            </p:sp>
            <p:cxnSp>
              <p:nvCxnSpPr>
                <p:cNvPr id="91" name="Straight Connector 90">
                  <a:extLst>
                    <a:ext uri="{FF2B5EF4-FFF2-40B4-BE49-F238E27FC236}">
                      <a16:creationId xmlns:a16="http://schemas.microsoft.com/office/drawing/2014/main" id="{3258F2DB-42EA-3882-CC28-22CA9DEDE2AF}"/>
                    </a:ext>
                  </a:extLst>
                </p:cNvPr>
                <p:cNvCxnSpPr>
                  <a:cxnSpLocks/>
                </p:cNvCxnSpPr>
                <p:nvPr/>
              </p:nvCxnSpPr>
              <p:spPr>
                <a:xfrm>
                  <a:off x="10353930" y="8194518"/>
                  <a:ext cx="3332892" cy="1139982"/>
                </a:xfrm>
                <a:prstGeom prst="line">
                  <a:avLst/>
                </a:prstGeom>
              </p:spPr>
              <p:style>
                <a:lnRef idx="3">
                  <a:schemeClr val="dk1"/>
                </a:lnRef>
                <a:fillRef idx="0">
                  <a:schemeClr val="dk1"/>
                </a:fillRef>
                <a:effectRef idx="2">
                  <a:schemeClr val="dk1"/>
                </a:effectRef>
                <a:fontRef idx="minor">
                  <a:schemeClr val="tx1"/>
                </a:fontRef>
              </p:style>
            </p:cxnSp>
            <p:sp>
              <p:nvSpPr>
                <p:cNvPr id="95" name="TextBox 94">
                  <a:extLst>
                    <a:ext uri="{FF2B5EF4-FFF2-40B4-BE49-F238E27FC236}">
                      <a16:creationId xmlns:a16="http://schemas.microsoft.com/office/drawing/2014/main" id="{605C2111-1634-E9F6-A19C-D1B505A67620}"/>
                    </a:ext>
                  </a:extLst>
                </p:cNvPr>
                <p:cNvSpPr txBox="1"/>
                <p:nvPr/>
              </p:nvSpPr>
              <p:spPr>
                <a:xfrm rot="1090764">
                  <a:off x="11780823" y="8532595"/>
                  <a:ext cx="1007127" cy="369332"/>
                </a:xfrm>
                <a:prstGeom prst="rect">
                  <a:avLst/>
                </a:prstGeom>
                <a:noFill/>
              </p:spPr>
              <p:txBody>
                <a:bodyPr wrap="square">
                  <a:spAutoFit/>
                </a:bodyPr>
                <a:lstStyle/>
                <a:p>
                  <a:r>
                    <a:rPr lang="en-CA" b="0" i="0" u="none" strike="noStrike" dirty="0">
                      <a:effectLst/>
                    </a:rPr>
                    <a:t>X kWh</a:t>
                  </a:r>
                  <a:endParaRPr lang="en-US" dirty="0"/>
                </a:p>
              </p:txBody>
            </p:sp>
          </p:grpSp>
          <p:sp>
            <p:nvSpPr>
              <p:cNvPr id="97" name="Freeform 4">
                <a:extLst>
                  <a:ext uri="{FF2B5EF4-FFF2-40B4-BE49-F238E27FC236}">
                    <a16:creationId xmlns:a16="http://schemas.microsoft.com/office/drawing/2014/main" id="{E865EAA7-387F-7F21-7677-57BDC62009EB}"/>
                  </a:ext>
                </a:extLst>
              </p:cNvPr>
              <p:cNvSpPr/>
              <p:nvPr/>
            </p:nvSpPr>
            <p:spPr>
              <a:xfrm>
                <a:off x="12237597" y="8128077"/>
                <a:ext cx="1325528" cy="1269029"/>
              </a:xfrm>
              <a:custGeom>
                <a:avLst/>
                <a:gdLst/>
                <a:ahLst/>
                <a:cxnLst/>
                <a:rect l="l" t="t" r="r" b="b"/>
                <a:pathLst>
                  <a:path w="4389120" h="4114800">
                    <a:moveTo>
                      <a:pt x="0" y="0"/>
                    </a:moveTo>
                    <a:lnTo>
                      <a:pt x="4389120" y="0"/>
                    </a:lnTo>
                    <a:lnTo>
                      <a:pt x="4389120"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02" name="TextBox 101">
                <a:extLst>
                  <a:ext uri="{FF2B5EF4-FFF2-40B4-BE49-F238E27FC236}">
                    <a16:creationId xmlns:a16="http://schemas.microsoft.com/office/drawing/2014/main" id="{F90D9CC8-0D56-A761-B862-18A683052AFC}"/>
                  </a:ext>
                </a:extLst>
              </p:cNvPr>
              <p:cNvSpPr txBox="1"/>
              <p:nvPr/>
            </p:nvSpPr>
            <p:spPr>
              <a:xfrm rot="4143948">
                <a:off x="11888434" y="6975651"/>
                <a:ext cx="1007127" cy="369332"/>
              </a:xfrm>
              <a:prstGeom prst="rect">
                <a:avLst/>
              </a:prstGeom>
              <a:noFill/>
            </p:spPr>
            <p:txBody>
              <a:bodyPr wrap="square">
                <a:spAutoFit/>
              </a:bodyPr>
              <a:lstStyle/>
              <a:p>
                <a:r>
                  <a:rPr lang="en-CA" b="0" i="0" u="none" strike="noStrike" dirty="0">
                    <a:effectLst/>
                  </a:rPr>
                  <a:t>Y  kWh</a:t>
                </a:r>
                <a:endParaRPr lang="en-US" dirty="0"/>
              </a:p>
            </p:txBody>
          </p:sp>
        </p:grpSp>
      </p:grpSp>
      <p:sp>
        <p:nvSpPr>
          <p:cNvPr id="6" name="Slide Number Placeholder 5">
            <a:extLst>
              <a:ext uri="{FF2B5EF4-FFF2-40B4-BE49-F238E27FC236}">
                <a16:creationId xmlns:a16="http://schemas.microsoft.com/office/drawing/2014/main" id="{D30C1FDD-329D-7281-961F-45D4470E5C1B}"/>
              </a:ext>
            </a:extLst>
          </p:cNvPr>
          <p:cNvSpPr>
            <a:spLocks noGrp="1"/>
          </p:cNvSpPr>
          <p:nvPr>
            <p:ph type="sldNum" sz="quarter" idx="12"/>
          </p:nvPr>
        </p:nvSpPr>
        <p:spPr/>
        <p:txBody>
          <a:bodyPr/>
          <a:lstStyle/>
          <a:p>
            <a:fld id="{B6F15528-21DE-4FAA-801E-634DDDAF4B2B}" type="slidenum">
              <a:rPr lang="en-US" smtClean="0"/>
              <a:pPr/>
              <a:t>8</a:t>
            </a:fld>
            <a:r>
              <a:rPr lang="en-US"/>
              <a:t> of 19</a:t>
            </a:r>
            <a:endParaRPr lang="en-US" dirty="0"/>
          </a:p>
        </p:txBody>
      </p:sp>
    </p:spTree>
    <p:extLst>
      <p:ext uri="{BB962C8B-B14F-4D97-AF65-F5344CB8AC3E}">
        <p14:creationId xmlns:p14="http://schemas.microsoft.com/office/powerpoint/2010/main" val="161512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8" end="8"/>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1">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41000">
              <a:srgbClr val="E0E9F3"/>
            </a:gs>
            <a:gs pos="0">
              <a:schemeClr val="accent1">
                <a:lumMod val="5000"/>
                <a:lumOff val="95000"/>
              </a:schemeClr>
            </a:gs>
            <a:gs pos="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Freeform 10">
            <a:extLst>
              <a:ext uri="{FF2B5EF4-FFF2-40B4-BE49-F238E27FC236}">
                <a16:creationId xmlns:a16="http://schemas.microsoft.com/office/drawing/2014/main" id="{949C9A08-EED7-AD3A-4092-E878B4569B6A}"/>
              </a:ext>
            </a:extLst>
          </p:cNvPr>
          <p:cNvSpPr/>
          <p:nvPr/>
        </p:nvSpPr>
        <p:spPr>
          <a:xfrm>
            <a:off x="14110397" y="340636"/>
            <a:ext cx="4051370" cy="965890"/>
          </a:xfrm>
          <a:custGeom>
            <a:avLst/>
            <a:gdLst/>
            <a:ahLst/>
            <a:cxnLst/>
            <a:rect l="l" t="t" r="r" b="b"/>
            <a:pathLst>
              <a:path w="4051370" h="965890">
                <a:moveTo>
                  <a:pt x="0" y="0"/>
                </a:moveTo>
                <a:lnTo>
                  <a:pt x="4051370" y="0"/>
                </a:lnTo>
                <a:lnTo>
                  <a:pt x="4051370" y="965890"/>
                </a:lnTo>
                <a:lnTo>
                  <a:pt x="0" y="96589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14113D5C-F68F-82CF-04E5-F53A734A01BD}"/>
              </a:ext>
            </a:extLst>
          </p:cNvPr>
          <p:cNvSpPr/>
          <p:nvPr/>
        </p:nvSpPr>
        <p:spPr>
          <a:xfrm>
            <a:off x="16481941" y="9595522"/>
            <a:ext cx="1681654" cy="577178"/>
          </a:xfrm>
          <a:custGeom>
            <a:avLst/>
            <a:gdLst/>
            <a:ahLst/>
            <a:cxnLst/>
            <a:rect l="l" t="t" r="r" b="b"/>
            <a:pathLst>
              <a:path w="1681654" h="577178">
                <a:moveTo>
                  <a:pt x="0" y="0"/>
                </a:moveTo>
                <a:lnTo>
                  <a:pt x="1681654" y="0"/>
                </a:lnTo>
                <a:lnTo>
                  <a:pt x="1681654" y="577178"/>
                </a:lnTo>
                <a:lnTo>
                  <a:pt x="0" y="577178"/>
                </a:lnTo>
                <a:lnTo>
                  <a:pt x="0" y="0"/>
                </a:lnTo>
                <a:close/>
              </a:path>
            </a:pathLst>
          </a:custGeom>
          <a:blipFill>
            <a:blip r:embed="rId4"/>
            <a:stretch>
              <a:fillRect/>
            </a:stretch>
          </a:blipFill>
        </p:spPr>
        <p:txBody>
          <a:bodyPr/>
          <a:lstStyle/>
          <a:p>
            <a:endParaRPr lang="en-US"/>
          </a:p>
        </p:txBody>
      </p:sp>
      <p:sp>
        <p:nvSpPr>
          <p:cNvPr id="5" name="Title 1">
            <a:extLst>
              <a:ext uri="{FF2B5EF4-FFF2-40B4-BE49-F238E27FC236}">
                <a16:creationId xmlns:a16="http://schemas.microsoft.com/office/drawing/2014/main" id="{503F578F-0ED0-929E-0C9C-AFB5D2CCCAA2}"/>
              </a:ext>
            </a:extLst>
          </p:cNvPr>
          <p:cNvSpPr txBox="1"/>
          <p:nvPr/>
        </p:nvSpPr>
        <p:spPr>
          <a:xfrm>
            <a:off x="914400" y="615904"/>
            <a:ext cx="11633506" cy="1003532"/>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Proposed Method (Edge-DIRECT’s Framework)​ </a:t>
            </a:r>
            <a:endParaRPr lang="en-CA" dirty="0"/>
          </a:p>
        </p:txBody>
      </p:sp>
      <p:sp>
        <p:nvSpPr>
          <p:cNvPr id="6" name="AutoShape 5">
            <a:extLst>
              <a:ext uri="{FF2B5EF4-FFF2-40B4-BE49-F238E27FC236}">
                <a16:creationId xmlns:a16="http://schemas.microsoft.com/office/drawing/2014/main" id="{62A41791-FDC6-239C-5F80-A05AFC667618}"/>
              </a:ext>
            </a:extLst>
          </p:cNvPr>
          <p:cNvSpPr/>
          <p:nvPr/>
        </p:nvSpPr>
        <p:spPr>
          <a:xfrm flipH="1">
            <a:off x="914400" y="1619436"/>
            <a:ext cx="8534400" cy="0"/>
          </a:xfrm>
          <a:prstGeom prst="line">
            <a:avLst/>
          </a:prstGeom>
          <a:ln w="76200" cap="flat">
            <a:gradFill>
              <a:gsLst>
                <a:gs pos="0">
                  <a:srgbClr val="FF5757">
                    <a:alpha val="100000"/>
                  </a:srgbClr>
                </a:gs>
                <a:gs pos="100000">
                  <a:srgbClr val="8C52FF">
                    <a:alpha val="100000"/>
                  </a:srgbClr>
                </a:gs>
              </a:gsLst>
              <a:lin ang="0"/>
            </a:gradFill>
            <a:prstDash val="solid"/>
            <a:headEnd type="none" w="sm" len="sm"/>
            <a:tailEnd type="none" w="sm" len="sm"/>
          </a:ln>
        </p:spPr>
        <p:txBody>
          <a:bodyPr/>
          <a:lstStyle/>
          <a:p>
            <a:endParaRPr lang="en-US"/>
          </a:p>
        </p:txBody>
      </p:sp>
      <p:pic>
        <p:nvPicPr>
          <p:cNvPr id="9" name="Picture 8" descr="A screenshot of a computer&#10;&#10;Description automatically generated">
            <a:extLst>
              <a:ext uri="{FF2B5EF4-FFF2-40B4-BE49-F238E27FC236}">
                <a16:creationId xmlns:a16="http://schemas.microsoft.com/office/drawing/2014/main" id="{542F5CC9-3B40-2E05-30D0-B3474E7359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 y="3254035"/>
            <a:ext cx="17449800" cy="6385265"/>
          </a:xfrm>
          <a:prstGeom prst="rect">
            <a:avLst/>
          </a:prstGeom>
        </p:spPr>
      </p:pic>
      <p:sp>
        <p:nvSpPr>
          <p:cNvPr id="16" name="Content Placeholder 2">
            <a:extLst>
              <a:ext uri="{FF2B5EF4-FFF2-40B4-BE49-F238E27FC236}">
                <a16:creationId xmlns:a16="http://schemas.microsoft.com/office/drawing/2014/main" id="{243ADE76-3E23-ADA7-DE10-F84C44763B64}"/>
              </a:ext>
            </a:extLst>
          </p:cNvPr>
          <p:cNvSpPr>
            <a:spLocks/>
          </p:cNvSpPr>
          <p:nvPr/>
        </p:nvSpPr>
        <p:spPr>
          <a:xfrm>
            <a:off x="752628" y="1974945"/>
            <a:ext cx="17078172" cy="7435755"/>
          </a:xfrm>
          <a:prstGeom prst="rect">
            <a:avLst/>
          </a:prstGeom>
        </p:spPr>
        <p:txBody>
          <a:bodyPr>
            <a:normAutofit/>
          </a:bodyPr>
          <a:lstStyle/>
          <a:p>
            <a:pPr marL="914400" lvl="1" indent="-457200" defTabSz="713232">
              <a:lnSpc>
                <a:spcPct val="90000"/>
              </a:lnSpc>
              <a:spcAft>
                <a:spcPts val="600"/>
              </a:spcAft>
              <a:buFont typeface="Wingdings" pitchFamily="2" charset="2"/>
              <a:buChar char="q"/>
            </a:pPr>
            <a:r>
              <a:rPr lang="en-US" sz="2800" dirty="0">
                <a:cs typeface="Calibri" panose="020F0502020204030204" pitchFamily="34" charset="0"/>
              </a:rPr>
              <a:t>A novel method with Transformer-style policy model, named, Edge-enhanced Dual </a:t>
            </a:r>
            <a:r>
              <a:rPr lang="en-US" sz="2800" dirty="0" err="1">
                <a:cs typeface="Calibri" panose="020F0502020204030204" pitchFamily="34" charset="0"/>
              </a:rPr>
              <a:t>attentIon</a:t>
            </a:r>
            <a:r>
              <a:rPr lang="en-US" sz="2800" dirty="0">
                <a:cs typeface="Calibri" panose="020F0502020204030204" pitchFamily="34" charset="0"/>
              </a:rPr>
              <a:t> </a:t>
            </a:r>
            <a:r>
              <a:rPr lang="en-US" sz="2800" dirty="0" err="1">
                <a:cs typeface="Calibri" panose="020F0502020204030204" pitchFamily="34" charset="0"/>
              </a:rPr>
              <a:t>encoderR</a:t>
            </a:r>
            <a:r>
              <a:rPr lang="en-US" sz="2800" dirty="0">
                <a:cs typeface="Calibri" panose="020F0502020204030204" pitchFamily="34" charset="0"/>
              </a:rPr>
              <a:t> and feature-</a:t>
            </a:r>
            <a:r>
              <a:rPr lang="en-US" sz="2800" dirty="0" err="1">
                <a:cs typeface="Calibri" panose="020F0502020204030204" pitchFamily="34" charset="0"/>
              </a:rPr>
              <a:t>EnhanCed</a:t>
            </a:r>
            <a:r>
              <a:rPr lang="en-US" sz="2800" dirty="0">
                <a:cs typeface="Calibri" panose="020F0502020204030204" pitchFamily="34" charset="0"/>
              </a:rPr>
              <a:t> dual </a:t>
            </a:r>
            <a:r>
              <a:rPr lang="en-US" sz="2800" dirty="0" err="1">
                <a:cs typeface="Calibri" panose="020F0502020204030204" pitchFamily="34" charset="0"/>
              </a:rPr>
              <a:t>aTtention</a:t>
            </a:r>
            <a:r>
              <a:rPr lang="en-US" sz="2800" dirty="0">
                <a:cs typeface="Calibri" panose="020F0502020204030204" pitchFamily="34" charset="0"/>
              </a:rPr>
              <a:t> decoder (Edge-DIRECT).</a:t>
            </a:r>
          </a:p>
        </p:txBody>
      </p:sp>
      <p:sp>
        <p:nvSpPr>
          <p:cNvPr id="8" name="Slide Number Placeholder 7">
            <a:extLst>
              <a:ext uri="{FF2B5EF4-FFF2-40B4-BE49-F238E27FC236}">
                <a16:creationId xmlns:a16="http://schemas.microsoft.com/office/drawing/2014/main" id="{D03CC0B0-D9BC-1E91-9694-85C7383737F5}"/>
              </a:ext>
            </a:extLst>
          </p:cNvPr>
          <p:cNvSpPr>
            <a:spLocks noGrp="1"/>
          </p:cNvSpPr>
          <p:nvPr>
            <p:ph type="sldNum" sz="quarter" idx="12"/>
          </p:nvPr>
        </p:nvSpPr>
        <p:spPr/>
        <p:txBody>
          <a:bodyPr/>
          <a:lstStyle/>
          <a:p>
            <a:fld id="{B6F15528-21DE-4FAA-801E-634DDDAF4B2B}" type="slidenum">
              <a:rPr lang="en-US" smtClean="0"/>
              <a:pPr/>
              <a:t>9</a:t>
            </a:fld>
            <a:r>
              <a:rPr lang="en-US"/>
              <a:t> of 19</a:t>
            </a:r>
            <a:endParaRPr lang="en-US" dirty="0"/>
          </a:p>
        </p:txBody>
      </p:sp>
    </p:spTree>
    <p:extLst>
      <p:ext uri="{BB962C8B-B14F-4D97-AF65-F5344CB8AC3E}">
        <p14:creationId xmlns:p14="http://schemas.microsoft.com/office/powerpoint/2010/main" val="2560796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6748</TotalTime>
  <Words>2582</Words>
  <Application>Microsoft Macintosh PowerPoint</Application>
  <PresentationFormat>Custom</PresentationFormat>
  <Paragraphs>541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Cambria Math</vt:lpstr>
      <vt:lpstr>Wingdings</vt:lpstr>
      <vt:lpstr>Aptos</vt:lpstr>
      <vt:lpstr>Arial</vt:lpstr>
      <vt:lpstr>Edwardian Script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Edge-DIRECT</dc:title>
  <cp:lastModifiedBy>Arash Mozhdehi</cp:lastModifiedBy>
  <cp:revision>463</cp:revision>
  <dcterms:created xsi:type="dcterms:W3CDTF">2006-08-16T00:00:00Z</dcterms:created>
  <dcterms:modified xsi:type="dcterms:W3CDTF">2024-05-31T14:44:26Z</dcterms:modified>
  <dc:identifier>DAGEfLENTo8</dc:identifier>
</cp:coreProperties>
</file>